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256" r:id="rId5"/>
    <p:sldId id="259" r:id="rId6"/>
    <p:sldId id="266" r:id="rId7"/>
    <p:sldId id="264" r:id="rId8"/>
    <p:sldId id="267" r:id="rId9"/>
    <p:sldId id="271" r:id="rId10"/>
    <p:sldId id="273" r:id="rId11"/>
    <p:sldId id="274" r:id="rId12"/>
    <p:sldId id="275" r:id="rId13"/>
    <p:sldId id="272" r:id="rId14"/>
    <p:sldId id="280" r:id="rId15"/>
    <p:sldId id="270" r:id="rId16"/>
    <p:sldId id="278" r:id="rId17"/>
    <p:sldId id="268" r:id="rId18"/>
    <p:sldId id="276" r:id="rId19"/>
    <p:sldId id="284" r:id="rId20"/>
    <p:sldId id="285" r:id="rId21"/>
    <p:sldId id="286" r:id="rId22"/>
    <p:sldId id="269" r:id="rId23"/>
    <p:sldId id="265" r:id="rId24"/>
    <p:sldId id="287" r:id="rId25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son Oliveira" initials="NO" lastIdx="0" clrIdx="0">
    <p:extLst>
      <p:ext uri="{19B8F6BF-5375-455C-9EA6-DF929625EA0E}">
        <p15:presenceInfo xmlns:p15="http://schemas.microsoft.com/office/powerpoint/2012/main" userId="S-1-5-21-1297311343-251831611-1776969845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78129" autoAdjust="0"/>
  </p:normalViewPr>
  <p:slideViewPr>
    <p:cSldViewPr>
      <p:cViewPr varScale="1">
        <p:scale>
          <a:sx n="89" d="100"/>
          <a:sy n="89" d="100"/>
        </p:scale>
        <p:origin x="1248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B37D46-0CB7-4353-8772-DE39F2DA3EA8}" type="doc">
      <dgm:prSet loTypeId="urn:microsoft.com/office/officeart/2005/8/layout/chevron2" loCatId="list" qsTypeId="urn:microsoft.com/office/officeart/2005/8/quickstyle/simple4" qsCatId="simple" csTypeId="urn:microsoft.com/office/officeart/2005/8/colors/colorful4" csCatId="colorful" phldr="1"/>
      <dgm:spPr/>
    </dgm:pt>
    <dgm:pt modelId="{52FD8AB2-466A-4AD0-8F52-D3600EDF2121}">
      <dgm:prSet phldrT="[Texto]"/>
      <dgm:spPr/>
      <dgm:t>
        <a:bodyPr/>
        <a:lstStyle/>
        <a:p>
          <a:r>
            <a:rPr lang="pt-PT" dirty="0"/>
            <a:t>Caso 1</a:t>
          </a:r>
        </a:p>
      </dgm:t>
    </dgm:pt>
    <dgm:pt modelId="{5564ECAF-141E-4D68-B78B-93DDA1B9CDE4}" type="parTrans" cxnId="{38273A41-AEE1-4741-925E-1FF6F1090149}">
      <dgm:prSet/>
      <dgm:spPr/>
      <dgm:t>
        <a:bodyPr/>
        <a:lstStyle/>
        <a:p>
          <a:endParaRPr lang="pt-PT"/>
        </a:p>
      </dgm:t>
    </dgm:pt>
    <dgm:pt modelId="{ECD67E26-84B1-4293-8FB8-475DCF048EE0}" type="sibTrans" cxnId="{38273A41-AEE1-4741-925E-1FF6F1090149}">
      <dgm:prSet/>
      <dgm:spPr/>
      <dgm:t>
        <a:bodyPr/>
        <a:lstStyle/>
        <a:p>
          <a:endParaRPr lang="pt-PT"/>
        </a:p>
      </dgm:t>
    </dgm:pt>
    <dgm:pt modelId="{A3844E13-70AE-416B-9A92-D137A9FBAFD9}">
      <dgm:prSet phldrT="[Texto]"/>
      <dgm:spPr/>
      <dgm:t>
        <a:bodyPr/>
        <a:lstStyle/>
        <a:p>
          <a:r>
            <a:rPr lang="pt-PT" dirty="0"/>
            <a:t>Caso 2</a:t>
          </a:r>
        </a:p>
      </dgm:t>
    </dgm:pt>
    <dgm:pt modelId="{DA4C2122-E533-4C7E-A810-D3ED7A970797}" type="parTrans" cxnId="{AE5687F6-C641-43DC-A8F9-CE289EA0E906}">
      <dgm:prSet/>
      <dgm:spPr/>
      <dgm:t>
        <a:bodyPr/>
        <a:lstStyle/>
        <a:p>
          <a:endParaRPr lang="pt-PT"/>
        </a:p>
      </dgm:t>
    </dgm:pt>
    <dgm:pt modelId="{6F2B6C0E-9352-4E29-85C9-C1FF2C4A4E7F}" type="sibTrans" cxnId="{AE5687F6-C641-43DC-A8F9-CE289EA0E906}">
      <dgm:prSet/>
      <dgm:spPr/>
      <dgm:t>
        <a:bodyPr/>
        <a:lstStyle/>
        <a:p>
          <a:endParaRPr lang="pt-PT"/>
        </a:p>
      </dgm:t>
    </dgm:pt>
    <dgm:pt modelId="{D097E10D-E30D-4023-9272-3180F1009CA6}" type="pres">
      <dgm:prSet presAssocID="{24B37D46-0CB7-4353-8772-DE39F2DA3EA8}" presName="linearFlow" presStyleCnt="0">
        <dgm:presLayoutVars>
          <dgm:dir/>
          <dgm:animLvl val="lvl"/>
          <dgm:resizeHandles val="exact"/>
        </dgm:presLayoutVars>
      </dgm:prSet>
      <dgm:spPr/>
    </dgm:pt>
    <dgm:pt modelId="{FC535CFE-14EB-4BB0-8585-BB8B30AD4F56}" type="pres">
      <dgm:prSet presAssocID="{52FD8AB2-466A-4AD0-8F52-D3600EDF2121}" presName="composite" presStyleCnt="0"/>
      <dgm:spPr/>
    </dgm:pt>
    <dgm:pt modelId="{D7400313-03CC-4E60-8FB8-1A4A660A806B}" type="pres">
      <dgm:prSet presAssocID="{52FD8AB2-466A-4AD0-8F52-D3600EDF2121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8A8AD663-E6A7-4054-BB79-E302FA6E8AE0}" type="pres">
      <dgm:prSet presAssocID="{52FD8AB2-466A-4AD0-8F52-D3600EDF2121}" presName="descendantText" presStyleLbl="alignAcc1" presStyleIdx="0" presStyleCnt="2">
        <dgm:presLayoutVars>
          <dgm:bulletEnabled val="1"/>
        </dgm:presLayoutVars>
      </dgm:prSet>
      <dgm:spPr/>
    </dgm:pt>
    <dgm:pt modelId="{87479D0D-C341-4AEA-98A0-B4FD37CFABDB}" type="pres">
      <dgm:prSet presAssocID="{ECD67E26-84B1-4293-8FB8-475DCF048EE0}" presName="sp" presStyleCnt="0"/>
      <dgm:spPr/>
    </dgm:pt>
    <dgm:pt modelId="{BAFF53BA-1F25-44AF-92DC-78D7DAE3CE8D}" type="pres">
      <dgm:prSet presAssocID="{A3844E13-70AE-416B-9A92-D137A9FBAFD9}" presName="composite" presStyleCnt="0"/>
      <dgm:spPr/>
    </dgm:pt>
    <dgm:pt modelId="{A377A84E-129E-4D67-9406-47EF84199401}" type="pres">
      <dgm:prSet presAssocID="{A3844E13-70AE-416B-9A92-D137A9FBAFD9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CCC1B89F-C206-4C73-8CD5-E573AEA6EB38}" type="pres">
      <dgm:prSet presAssocID="{A3844E13-70AE-416B-9A92-D137A9FBAFD9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B1963021-ECE7-4E77-B3F5-4EB8E05C7D8E}" type="presOf" srcId="{24B37D46-0CB7-4353-8772-DE39F2DA3EA8}" destId="{D097E10D-E30D-4023-9272-3180F1009CA6}" srcOrd="0" destOrd="0" presId="urn:microsoft.com/office/officeart/2005/8/layout/chevron2"/>
    <dgm:cxn modelId="{38273A41-AEE1-4741-925E-1FF6F1090149}" srcId="{24B37D46-0CB7-4353-8772-DE39F2DA3EA8}" destId="{52FD8AB2-466A-4AD0-8F52-D3600EDF2121}" srcOrd="0" destOrd="0" parTransId="{5564ECAF-141E-4D68-B78B-93DDA1B9CDE4}" sibTransId="{ECD67E26-84B1-4293-8FB8-475DCF048EE0}"/>
    <dgm:cxn modelId="{3C904C4E-427A-49F4-B125-5E5138ADECDA}" type="presOf" srcId="{52FD8AB2-466A-4AD0-8F52-D3600EDF2121}" destId="{D7400313-03CC-4E60-8FB8-1A4A660A806B}" srcOrd="0" destOrd="0" presId="urn:microsoft.com/office/officeart/2005/8/layout/chevron2"/>
    <dgm:cxn modelId="{8A65FB98-FB2B-4134-B2FE-214A3CDB7E03}" type="presOf" srcId="{A3844E13-70AE-416B-9A92-D137A9FBAFD9}" destId="{A377A84E-129E-4D67-9406-47EF84199401}" srcOrd="0" destOrd="0" presId="urn:microsoft.com/office/officeart/2005/8/layout/chevron2"/>
    <dgm:cxn modelId="{AE5687F6-C641-43DC-A8F9-CE289EA0E906}" srcId="{24B37D46-0CB7-4353-8772-DE39F2DA3EA8}" destId="{A3844E13-70AE-416B-9A92-D137A9FBAFD9}" srcOrd="1" destOrd="0" parTransId="{DA4C2122-E533-4C7E-A810-D3ED7A970797}" sibTransId="{6F2B6C0E-9352-4E29-85C9-C1FF2C4A4E7F}"/>
    <dgm:cxn modelId="{9C39F6F5-D4E0-475B-97C4-07EE8CB64819}" type="presParOf" srcId="{D097E10D-E30D-4023-9272-3180F1009CA6}" destId="{FC535CFE-14EB-4BB0-8585-BB8B30AD4F56}" srcOrd="0" destOrd="0" presId="urn:microsoft.com/office/officeart/2005/8/layout/chevron2"/>
    <dgm:cxn modelId="{798B96B5-65D3-4F18-824A-A3AE1DE1D00B}" type="presParOf" srcId="{FC535CFE-14EB-4BB0-8585-BB8B30AD4F56}" destId="{D7400313-03CC-4E60-8FB8-1A4A660A806B}" srcOrd="0" destOrd="0" presId="urn:microsoft.com/office/officeart/2005/8/layout/chevron2"/>
    <dgm:cxn modelId="{CE8701FD-B5B0-4C12-94D1-077132923535}" type="presParOf" srcId="{FC535CFE-14EB-4BB0-8585-BB8B30AD4F56}" destId="{8A8AD663-E6A7-4054-BB79-E302FA6E8AE0}" srcOrd="1" destOrd="0" presId="urn:microsoft.com/office/officeart/2005/8/layout/chevron2"/>
    <dgm:cxn modelId="{F5FAE3BE-0534-40A8-BE05-9321744ECE86}" type="presParOf" srcId="{D097E10D-E30D-4023-9272-3180F1009CA6}" destId="{87479D0D-C341-4AEA-98A0-B4FD37CFABDB}" srcOrd="1" destOrd="0" presId="urn:microsoft.com/office/officeart/2005/8/layout/chevron2"/>
    <dgm:cxn modelId="{254D20DF-8A90-4AAE-B209-4F5C116A114A}" type="presParOf" srcId="{D097E10D-E30D-4023-9272-3180F1009CA6}" destId="{BAFF53BA-1F25-44AF-92DC-78D7DAE3CE8D}" srcOrd="2" destOrd="0" presId="urn:microsoft.com/office/officeart/2005/8/layout/chevron2"/>
    <dgm:cxn modelId="{928C8DDD-EDC5-4159-935D-95A557E047FD}" type="presParOf" srcId="{BAFF53BA-1F25-44AF-92DC-78D7DAE3CE8D}" destId="{A377A84E-129E-4D67-9406-47EF84199401}" srcOrd="0" destOrd="0" presId="urn:microsoft.com/office/officeart/2005/8/layout/chevron2"/>
    <dgm:cxn modelId="{489D7F2D-90B2-44CE-B2A0-5A67A56ED98E}" type="presParOf" srcId="{BAFF53BA-1F25-44AF-92DC-78D7DAE3CE8D}" destId="{CCC1B89F-C206-4C73-8CD5-E573AEA6EB3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4ED0BC-FDD0-4B73-AB92-0418953D67C8}" type="doc">
      <dgm:prSet loTypeId="urn:microsoft.com/office/officeart/2008/layout/VerticalCurvedList" loCatId="list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pt-PT"/>
        </a:p>
      </dgm:t>
    </dgm:pt>
    <dgm:pt modelId="{D0FDFE77-BF65-421E-8F88-CBEB2EB7A4FB}">
      <dgm:prSet phldrT="[Texto]"/>
      <dgm:spPr/>
      <dgm:t>
        <a:bodyPr/>
        <a:lstStyle/>
        <a:p>
          <a:r>
            <a:rPr lang="pt-PT" dirty="0"/>
            <a:t>Dessincronização em fase dos dois canais de receção</a:t>
          </a:r>
        </a:p>
      </dgm:t>
    </dgm:pt>
    <dgm:pt modelId="{E845E217-DAE2-49DA-AAE5-EA51686A50DB}" type="parTrans" cxnId="{A607C907-9467-4DD4-9B22-E72125C79D21}">
      <dgm:prSet/>
      <dgm:spPr/>
      <dgm:t>
        <a:bodyPr/>
        <a:lstStyle/>
        <a:p>
          <a:endParaRPr lang="pt-PT"/>
        </a:p>
      </dgm:t>
    </dgm:pt>
    <dgm:pt modelId="{BAB6700A-523D-4E5F-B1C8-00E3083498CD}" type="sibTrans" cxnId="{A607C907-9467-4DD4-9B22-E72125C79D21}">
      <dgm:prSet/>
      <dgm:spPr/>
      <dgm:t>
        <a:bodyPr/>
        <a:lstStyle/>
        <a:p>
          <a:endParaRPr lang="pt-PT"/>
        </a:p>
      </dgm:t>
    </dgm:pt>
    <dgm:pt modelId="{93CB31C3-591E-4AE9-B9BD-4508008ECA0E}">
      <dgm:prSet phldrT="[Texto]"/>
      <dgm:spPr/>
      <dgm:t>
        <a:bodyPr/>
        <a:lstStyle/>
        <a:p>
          <a:r>
            <a:rPr lang="pt-PT" dirty="0"/>
            <a:t>Pré-processamento do sinal</a:t>
          </a:r>
        </a:p>
      </dgm:t>
    </dgm:pt>
    <dgm:pt modelId="{4B64DB6A-7378-4985-9B0E-77E5CC9F5AA7}" type="parTrans" cxnId="{221CF048-F3E5-4DE2-88A9-AA4373094E5F}">
      <dgm:prSet/>
      <dgm:spPr/>
      <dgm:t>
        <a:bodyPr/>
        <a:lstStyle/>
        <a:p>
          <a:endParaRPr lang="pt-PT"/>
        </a:p>
      </dgm:t>
    </dgm:pt>
    <dgm:pt modelId="{A62A688A-A15D-4858-A880-0B3F31E412A2}" type="sibTrans" cxnId="{221CF048-F3E5-4DE2-88A9-AA4373094E5F}">
      <dgm:prSet/>
      <dgm:spPr/>
      <dgm:t>
        <a:bodyPr/>
        <a:lstStyle/>
        <a:p>
          <a:endParaRPr lang="pt-PT"/>
        </a:p>
      </dgm:t>
    </dgm:pt>
    <dgm:pt modelId="{3B222A51-AB4F-435E-9C1B-1E25F5164AE2}">
      <dgm:prSet phldrT="[Texto]"/>
      <dgm:spPr/>
      <dgm:t>
        <a:bodyPr/>
        <a:lstStyle/>
        <a:p>
          <a:r>
            <a:rPr lang="pt-PT" dirty="0"/>
            <a:t>Relação tempo de integração – relação sinal ruído</a:t>
          </a:r>
        </a:p>
      </dgm:t>
    </dgm:pt>
    <dgm:pt modelId="{0CC9767B-DA14-4601-A529-540A601BA6D6}" type="parTrans" cxnId="{B688A7F5-1B74-4C10-9E84-7F5356F4E53F}">
      <dgm:prSet/>
      <dgm:spPr/>
      <dgm:t>
        <a:bodyPr/>
        <a:lstStyle/>
        <a:p>
          <a:endParaRPr lang="pt-PT"/>
        </a:p>
      </dgm:t>
    </dgm:pt>
    <dgm:pt modelId="{6186BEF1-D516-49A6-B1CA-317334A86AA6}" type="sibTrans" cxnId="{B688A7F5-1B74-4C10-9E84-7F5356F4E53F}">
      <dgm:prSet/>
      <dgm:spPr/>
      <dgm:t>
        <a:bodyPr/>
        <a:lstStyle/>
        <a:p>
          <a:endParaRPr lang="pt-PT"/>
        </a:p>
      </dgm:t>
    </dgm:pt>
    <dgm:pt modelId="{AE0B78AB-1394-4AC5-8834-C5BF9640961F}">
      <dgm:prSet phldrT="[Texto]"/>
      <dgm:spPr/>
      <dgm:t>
        <a:bodyPr/>
        <a:lstStyle/>
        <a:p>
          <a:r>
            <a:rPr lang="pt-PT" dirty="0"/>
            <a:t>Baixa </a:t>
          </a:r>
          <a:r>
            <a:rPr lang="pt-PT" dirty="0" err="1"/>
            <a:t>diretividade</a:t>
          </a:r>
          <a:r>
            <a:rPr lang="pt-PT" dirty="0"/>
            <a:t> da antena</a:t>
          </a:r>
        </a:p>
      </dgm:t>
    </dgm:pt>
    <dgm:pt modelId="{6F11F76B-C568-44E2-858C-88FA45752A9D}" type="parTrans" cxnId="{EB0B089F-3A85-4271-B966-FD778DB3C08A}">
      <dgm:prSet/>
      <dgm:spPr/>
      <dgm:t>
        <a:bodyPr/>
        <a:lstStyle/>
        <a:p>
          <a:endParaRPr lang="pt-PT"/>
        </a:p>
      </dgm:t>
    </dgm:pt>
    <dgm:pt modelId="{D3E78169-A93C-4F7B-B394-BC5F97318B77}" type="sibTrans" cxnId="{EB0B089F-3A85-4271-B966-FD778DB3C08A}">
      <dgm:prSet/>
      <dgm:spPr/>
      <dgm:t>
        <a:bodyPr/>
        <a:lstStyle/>
        <a:p>
          <a:endParaRPr lang="pt-PT"/>
        </a:p>
      </dgm:t>
    </dgm:pt>
    <dgm:pt modelId="{17C0E32D-D244-45CF-9FAD-1A8BB76A778F}">
      <dgm:prSet phldrT="[Texto]"/>
      <dgm:spPr/>
      <dgm:t>
        <a:bodyPr/>
        <a:lstStyle/>
        <a:p>
          <a:r>
            <a:rPr lang="pt-PT" dirty="0"/>
            <a:t>Utilização de diversas amostras em </a:t>
          </a:r>
          <a:r>
            <a:rPr lang="pt-PT"/>
            <a:t>diferentes instantes </a:t>
          </a:r>
          <a:r>
            <a:rPr lang="pt-PT" dirty="0"/>
            <a:t>de tempo</a:t>
          </a:r>
        </a:p>
      </dgm:t>
    </dgm:pt>
    <dgm:pt modelId="{A05C755B-9FF6-4B05-81BF-15253141D8BC}" type="parTrans" cxnId="{4464F7B3-22B7-4CAD-97FB-F88228F17F71}">
      <dgm:prSet/>
      <dgm:spPr/>
      <dgm:t>
        <a:bodyPr/>
        <a:lstStyle/>
        <a:p>
          <a:endParaRPr lang="pt-PT"/>
        </a:p>
      </dgm:t>
    </dgm:pt>
    <dgm:pt modelId="{0CDE20ED-AFBC-41A7-B0E4-4DBD5A6F07B8}" type="sibTrans" cxnId="{4464F7B3-22B7-4CAD-97FB-F88228F17F71}">
      <dgm:prSet/>
      <dgm:spPr/>
      <dgm:t>
        <a:bodyPr/>
        <a:lstStyle/>
        <a:p>
          <a:endParaRPr lang="pt-PT"/>
        </a:p>
      </dgm:t>
    </dgm:pt>
    <dgm:pt modelId="{3E950AE8-8CCB-4450-9828-469434A58280}">
      <dgm:prSet phldrT="[Texto]"/>
      <dgm:spPr/>
      <dgm:t>
        <a:bodyPr/>
        <a:lstStyle/>
        <a:p>
          <a:r>
            <a:rPr lang="pt-PT" dirty="0"/>
            <a:t>Aplicação de algoritmos – custo computacional</a:t>
          </a:r>
        </a:p>
      </dgm:t>
    </dgm:pt>
    <dgm:pt modelId="{BE9474F7-7898-4445-BD09-7D1C33A60439}" type="parTrans" cxnId="{B4589952-FBFC-4311-9935-7E0AB94FC290}">
      <dgm:prSet/>
      <dgm:spPr/>
      <dgm:t>
        <a:bodyPr/>
        <a:lstStyle/>
        <a:p>
          <a:endParaRPr lang="pt-PT"/>
        </a:p>
      </dgm:t>
    </dgm:pt>
    <dgm:pt modelId="{DB235908-194F-416A-8BA8-A47B7088B664}" type="sibTrans" cxnId="{B4589952-FBFC-4311-9935-7E0AB94FC290}">
      <dgm:prSet/>
      <dgm:spPr/>
      <dgm:t>
        <a:bodyPr/>
        <a:lstStyle/>
        <a:p>
          <a:endParaRPr lang="pt-PT"/>
        </a:p>
      </dgm:t>
    </dgm:pt>
    <dgm:pt modelId="{DD21003E-8D8C-4DCF-B843-93AAE5FCE4DF}" type="pres">
      <dgm:prSet presAssocID="{204ED0BC-FDD0-4B73-AB92-0418953D67C8}" presName="Name0" presStyleCnt="0">
        <dgm:presLayoutVars>
          <dgm:chMax val="7"/>
          <dgm:chPref val="7"/>
          <dgm:dir/>
        </dgm:presLayoutVars>
      </dgm:prSet>
      <dgm:spPr/>
    </dgm:pt>
    <dgm:pt modelId="{46E59214-2CDE-496A-B13A-462FFD1163B6}" type="pres">
      <dgm:prSet presAssocID="{204ED0BC-FDD0-4B73-AB92-0418953D67C8}" presName="Name1" presStyleCnt="0"/>
      <dgm:spPr/>
    </dgm:pt>
    <dgm:pt modelId="{3F506EF6-4797-415A-9558-437C8A9D301F}" type="pres">
      <dgm:prSet presAssocID="{204ED0BC-FDD0-4B73-AB92-0418953D67C8}" presName="cycle" presStyleCnt="0"/>
      <dgm:spPr/>
    </dgm:pt>
    <dgm:pt modelId="{9B539B80-6D3E-44E2-BF15-9ECB273FF3E3}" type="pres">
      <dgm:prSet presAssocID="{204ED0BC-FDD0-4B73-AB92-0418953D67C8}" presName="srcNode" presStyleLbl="node1" presStyleIdx="0" presStyleCnt="6"/>
      <dgm:spPr/>
    </dgm:pt>
    <dgm:pt modelId="{DAB8E6D1-A029-45B5-B003-95A9B95D2ABD}" type="pres">
      <dgm:prSet presAssocID="{204ED0BC-FDD0-4B73-AB92-0418953D67C8}" presName="conn" presStyleLbl="parChTrans1D2" presStyleIdx="0" presStyleCnt="1"/>
      <dgm:spPr/>
    </dgm:pt>
    <dgm:pt modelId="{54438C7C-8020-4592-A7D2-B226960CA5DA}" type="pres">
      <dgm:prSet presAssocID="{204ED0BC-FDD0-4B73-AB92-0418953D67C8}" presName="extraNode" presStyleLbl="node1" presStyleIdx="0" presStyleCnt="6"/>
      <dgm:spPr/>
    </dgm:pt>
    <dgm:pt modelId="{D7573BD8-36CC-41C2-8E43-9E9B2A9CD806}" type="pres">
      <dgm:prSet presAssocID="{204ED0BC-FDD0-4B73-AB92-0418953D67C8}" presName="dstNode" presStyleLbl="node1" presStyleIdx="0" presStyleCnt="6"/>
      <dgm:spPr/>
    </dgm:pt>
    <dgm:pt modelId="{5E48543B-EAB8-4B00-B7B1-61DB220EA9C6}" type="pres">
      <dgm:prSet presAssocID="{D0FDFE77-BF65-421E-8F88-CBEB2EB7A4FB}" presName="text_1" presStyleLbl="node1" presStyleIdx="0" presStyleCnt="6">
        <dgm:presLayoutVars>
          <dgm:bulletEnabled val="1"/>
        </dgm:presLayoutVars>
      </dgm:prSet>
      <dgm:spPr/>
    </dgm:pt>
    <dgm:pt modelId="{F33C551A-3757-4B6E-AE08-DDB785C1619C}" type="pres">
      <dgm:prSet presAssocID="{D0FDFE77-BF65-421E-8F88-CBEB2EB7A4FB}" presName="accent_1" presStyleCnt="0"/>
      <dgm:spPr/>
    </dgm:pt>
    <dgm:pt modelId="{8942E34B-0840-40AF-9239-F876EB8A7D36}" type="pres">
      <dgm:prSet presAssocID="{D0FDFE77-BF65-421E-8F88-CBEB2EB7A4FB}" presName="accentRepeatNode" presStyleLbl="solidFgAcc1" presStyleIdx="0" presStyleCnt="6"/>
      <dgm:spPr/>
    </dgm:pt>
    <dgm:pt modelId="{CEFA67B5-8B5C-485B-99FC-31934EB3AEB7}" type="pres">
      <dgm:prSet presAssocID="{AE0B78AB-1394-4AC5-8834-C5BF9640961F}" presName="text_2" presStyleLbl="node1" presStyleIdx="1" presStyleCnt="6">
        <dgm:presLayoutVars>
          <dgm:bulletEnabled val="1"/>
        </dgm:presLayoutVars>
      </dgm:prSet>
      <dgm:spPr/>
    </dgm:pt>
    <dgm:pt modelId="{BD0991D6-78E6-4E56-BDB0-D67374C24343}" type="pres">
      <dgm:prSet presAssocID="{AE0B78AB-1394-4AC5-8834-C5BF9640961F}" presName="accent_2" presStyleCnt="0"/>
      <dgm:spPr/>
    </dgm:pt>
    <dgm:pt modelId="{2A6AECA9-0194-4109-956E-BCB443B7DF7B}" type="pres">
      <dgm:prSet presAssocID="{AE0B78AB-1394-4AC5-8834-C5BF9640961F}" presName="accentRepeatNode" presStyleLbl="solidFgAcc1" presStyleIdx="1" presStyleCnt="6"/>
      <dgm:spPr/>
    </dgm:pt>
    <dgm:pt modelId="{39217750-6E67-4705-97D7-6B450DABD19D}" type="pres">
      <dgm:prSet presAssocID="{93CB31C3-591E-4AE9-B9BD-4508008ECA0E}" presName="text_3" presStyleLbl="node1" presStyleIdx="2" presStyleCnt="6">
        <dgm:presLayoutVars>
          <dgm:bulletEnabled val="1"/>
        </dgm:presLayoutVars>
      </dgm:prSet>
      <dgm:spPr/>
    </dgm:pt>
    <dgm:pt modelId="{015DB765-C8A6-4E63-82BF-F4D433DBFE42}" type="pres">
      <dgm:prSet presAssocID="{93CB31C3-591E-4AE9-B9BD-4508008ECA0E}" presName="accent_3" presStyleCnt="0"/>
      <dgm:spPr/>
    </dgm:pt>
    <dgm:pt modelId="{11564BF4-DF66-4D8A-83B7-39B4D8E0ECF2}" type="pres">
      <dgm:prSet presAssocID="{93CB31C3-591E-4AE9-B9BD-4508008ECA0E}" presName="accentRepeatNode" presStyleLbl="solidFgAcc1" presStyleIdx="2" presStyleCnt="6"/>
      <dgm:spPr/>
    </dgm:pt>
    <dgm:pt modelId="{0F807E2A-25A9-4D3E-B87B-83DAE0A75A07}" type="pres">
      <dgm:prSet presAssocID="{3B222A51-AB4F-435E-9C1B-1E25F5164AE2}" presName="text_4" presStyleLbl="node1" presStyleIdx="3" presStyleCnt="6">
        <dgm:presLayoutVars>
          <dgm:bulletEnabled val="1"/>
        </dgm:presLayoutVars>
      </dgm:prSet>
      <dgm:spPr/>
    </dgm:pt>
    <dgm:pt modelId="{1F0FE14C-12CB-4565-929A-8CE44DABEC87}" type="pres">
      <dgm:prSet presAssocID="{3B222A51-AB4F-435E-9C1B-1E25F5164AE2}" presName="accent_4" presStyleCnt="0"/>
      <dgm:spPr/>
    </dgm:pt>
    <dgm:pt modelId="{F7D63BAA-906F-42F0-8105-13E2D8F65CDF}" type="pres">
      <dgm:prSet presAssocID="{3B222A51-AB4F-435E-9C1B-1E25F5164AE2}" presName="accentRepeatNode" presStyleLbl="solidFgAcc1" presStyleIdx="3" presStyleCnt="6"/>
      <dgm:spPr/>
    </dgm:pt>
    <dgm:pt modelId="{B511BA68-1003-4FBE-84EE-D4AA0E28E745}" type="pres">
      <dgm:prSet presAssocID="{17C0E32D-D244-45CF-9FAD-1A8BB76A778F}" presName="text_5" presStyleLbl="node1" presStyleIdx="4" presStyleCnt="6">
        <dgm:presLayoutVars>
          <dgm:bulletEnabled val="1"/>
        </dgm:presLayoutVars>
      </dgm:prSet>
      <dgm:spPr/>
    </dgm:pt>
    <dgm:pt modelId="{3C0B3CF1-4F2F-4D0B-8AE7-3F54FC35DA4E}" type="pres">
      <dgm:prSet presAssocID="{17C0E32D-D244-45CF-9FAD-1A8BB76A778F}" presName="accent_5" presStyleCnt="0"/>
      <dgm:spPr/>
    </dgm:pt>
    <dgm:pt modelId="{E6FEBD25-CCEE-4077-A6A0-6844ACA9E879}" type="pres">
      <dgm:prSet presAssocID="{17C0E32D-D244-45CF-9FAD-1A8BB76A778F}" presName="accentRepeatNode" presStyleLbl="solidFgAcc1" presStyleIdx="4" presStyleCnt="6"/>
      <dgm:spPr/>
    </dgm:pt>
    <dgm:pt modelId="{4A34A464-3EE8-4312-9638-1799804F2DC4}" type="pres">
      <dgm:prSet presAssocID="{3E950AE8-8CCB-4450-9828-469434A58280}" presName="text_6" presStyleLbl="node1" presStyleIdx="5" presStyleCnt="6">
        <dgm:presLayoutVars>
          <dgm:bulletEnabled val="1"/>
        </dgm:presLayoutVars>
      </dgm:prSet>
      <dgm:spPr/>
    </dgm:pt>
    <dgm:pt modelId="{7692E445-2D0C-4D0B-93BF-74002A1981EF}" type="pres">
      <dgm:prSet presAssocID="{3E950AE8-8CCB-4450-9828-469434A58280}" presName="accent_6" presStyleCnt="0"/>
      <dgm:spPr/>
    </dgm:pt>
    <dgm:pt modelId="{841FDE2F-CB76-4508-B33A-EF5BE1D5C41F}" type="pres">
      <dgm:prSet presAssocID="{3E950AE8-8CCB-4450-9828-469434A58280}" presName="accentRepeatNode" presStyleLbl="solidFgAcc1" presStyleIdx="5" presStyleCnt="6"/>
      <dgm:spPr/>
    </dgm:pt>
  </dgm:ptLst>
  <dgm:cxnLst>
    <dgm:cxn modelId="{A607C907-9467-4DD4-9B22-E72125C79D21}" srcId="{204ED0BC-FDD0-4B73-AB92-0418953D67C8}" destId="{D0FDFE77-BF65-421E-8F88-CBEB2EB7A4FB}" srcOrd="0" destOrd="0" parTransId="{E845E217-DAE2-49DA-AAE5-EA51686A50DB}" sibTransId="{BAB6700A-523D-4E5F-B1C8-00E3083498CD}"/>
    <dgm:cxn modelId="{0F9FC913-DE80-458C-B19D-5405FFA30D8D}" type="presOf" srcId="{D0FDFE77-BF65-421E-8F88-CBEB2EB7A4FB}" destId="{5E48543B-EAB8-4B00-B7B1-61DB220EA9C6}" srcOrd="0" destOrd="0" presId="urn:microsoft.com/office/officeart/2008/layout/VerticalCurvedList"/>
    <dgm:cxn modelId="{55EC8B36-B44E-4068-8F1F-ED5A905E043B}" type="presOf" srcId="{3E950AE8-8CCB-4450-9828-469434A58280}" destId="{4A34A464-3EE8-4312-9638-1799804F2DC4}" srcOrd="0" destOrd="0" presId="urn:microsoft.com/office/officeart/2008/layout/VerticalCurvedList"/>
    <dgm:cxn modelId="{1244D35D-E295-4B4D-94E5-8F7EA923EBC7}" type="presOf" srcId="{3B222A51-AB4F-435E-9C1B-1E25F5164AE2}" destId="{0F807E2A-25A9-4D3E-B87B-83DAE0A75A07}" srcOrd="0" destOrd="0" presId="urn:microsoft.com/office/officeart/2008/layout/VerticalCurvedList"/>
    <dgm:cxn modelId="{A9A5F463-2185-41DC-81F1-32495A7F7192}" type="presOf" srcId="{BAB6700A-523D-4E5F-B1C8-00E3083498CD}" destId="{DAB8E6D1-A029-45B5-B003-95A9B95D2ABD}" srcOrd="0" destOrd="0" presId="urn:microsoft.com/office/officeart/2008/layout/VerticalCurvedList"/>
    <dgm:cxn modelId="{59545345-BA54-4427-9117-FF64495C854D}" type="presOf" srcId="{204ED0BC-FDD0-4B73-AB92-0418953D67C8}" destId="{DD21003E-8D8C-4DCF-B843-93AAE5FCE4DF}" srcOrd="0" destOrd="0" presId="urn:microsoft.com/office/officeart/2008/layout/VerticalCurvedList"/>
    <dgm:cxn modelId="{221CF048-F3E5-4DE2-88A9-AA4373094E5F}" srcId="{204ED0BC-FDD0-4B73-AB92-0418953D67C8}" destId="{93CB31C3-591E-4AE9-B9BD-4508008ECA0E}" srcOrd="2" destOrd="0" parTransId="{4B64DB6A-7378-4985-9B0E-77E5CC9F5AA7}" sibTransId="{A62A688A-A15D-4858-A880-0B3F31E412A2}"/>
    <dgm:cxn modelId="{B4589952-FBFC-4311-9935-7E0AB94FC290}" srcId="{204ED0BC-FDD0-4B73-AB92-0418953D67C8}" destId="{3E950AE8-8CCB-4450-9828-469434A58280}" srcOrd="5" destOrd="0" parTransId="{BE9474F7-7898-4445-BD09-7D1C33A60439}" sibTransId="{DB235908-194F-416A-8BA8-A47B7088B664}"/>
    <dgm:cxn modelId="{6DF7C77D-005D-48C8-A5B7-B78F0EF4C98A}" type="presOf" srcId="{93CB31C3-591E-4AE9-B9BD-4508008ECA0E}" destId="{39217750-6E67-4705-97D7-6B450DABD19D}" srcOrd="0" destOrd="0" presId="urn:microsoft.com/office/officeart/2008/layout/VerticalCurvedList"/>
    <dgm:cxn modelId="{EB0B089F-3A85-4271-B966-FD778DB3C08A}" srcId="{204ED0BC-FDD0-4B73-AB92-0418953D67C8}" destId="{AE0B78AB-1394-4AC5-8834-C5BF9640961F}" srcOrd="1" destOrd="0" parTransId="{6F11F76B-C568-44E2-858C-88FA45752A9D}" sibTransId="{D3E78169-A93C-4F7B-B394-BC5F97318B77}"/>
    <dgm:cxn modelId="{4464F7B3-22B7-4CAD-97FB-F88228F17F71}" srcId="{204ED0BC-FDD0-4B73-AB92-0418953D67C8}" destId="{17C0E32D-D244-45CF-9FAD-1A8BB76A778F}" srcOrd="4" destOrd="0" parTransId="{A05C755B-9FF6-4B05-81BF-15253141D8BC}" sibTransId="{0CDE20ED-AFBC-41A7-B0E4-4DBD5A6F07B8}"/>
    <dgm:cxn modelId="{CC4EBCC2-C4F0-4171-9E17-AF95C45E28B2}" type="presOf" srcId="{17C0E32D-D244-45CF-9FAD-1A8BB76A778F}" destId="{B511BA68-1003-4FBE-84EE-D4AA0E28E745}" srcOrd="0" destOrd="0" presId="urn:microsoft.com/office/officeart/2008/layout/VerticalCurvedList"/>
    <dgm:cxn modelId="{959964CB-0BB7-4DD2-AF6C-EEAF9D2524AD}" type="presOf" srcId="{AE0B78AB-1394-4AC5-8834-C5BF9640961F}" destId="{CEFA67B5-8B5C-485B-99FC-31934EB3AEB7}" srcOrd="0" destOrd="0" presId="urn:microsoft.com/office/officeart/2008/layout/VerticalCurvedList"/>
    <dgm:cxn modelId="{B688A7F5-1B74-4C10-9E84-7F5356F4E53F}" srcId="{204ED0BC-FDD0-4B73-AB92-0418953D67C8}" destId="{3B222A51-AB4F-435E-9C1B-1E25F5164AE2}" srcOrd="3" destOrd="0" parTransId="{0CC9767B-DA14-4601-A529-540A601BA6D6}" sibTransId="{6186BEF1-D516-49A6-B1CA-317334A86AA6}"/>
    <dgm:cxn modelId="{9BBB1578-D7AE-4977-A7CB-0C7FF01D219F}" type="presParOf" srcId="{DD21003E-8D8C-4DCF-B843-93AAE5FCE4DF}" destId="{46E59214-2CDE-496A-B13A-462FFD1163B6}" srcOrd="0" destOrd="0" presId="urn:microsoft.com/office/officeart/2008/layout/VerticalCurvedList"/>
    <dgm:cxn modelId="{53AC815C-B50F-4D1A-B7CF-0291DF6928B1}" type="presParOf" srcId="{46E59214-2CDE-496A-B13A-462FFD1163B6}" destId="{3F506EF6-4797-415A-9558-437C8A9D301F}" srcOrd="0" destOrd="0" presId="urn:microsoft.com/office/officeart/2008/layout/VerticalCurvedList"/>
    <dgm:cxn modelId="{039163DE-74F6-499D-BFDF-529FFA890CCF}" type="presParOf" srcId="{3F506EF6-4797-415A-9558-437C8A9D301F}" destId="{9B539B80-6D3E-44E2-BF15-9ECB273FF3E3}" srcOrd="0" destOrd="0" presId="urn:microsoft.com/office/officeart/2008/layout/VerticalCurvedList"/>
    <dgm:cxn modelId="{A92A17A7-2748-40B1-B6B2-7B3BEB27B5F3}" type="presParOf" srcId="{3F506EF6-4797-415A-9558-437C8A9D301F}" destId="{DAB8E6D1-A029-45B5-B003-95A9B95D2ABD}" srcOrd="1" destOrd="0" presId="urn:microsoft.com/office/officeart/2008/layout/VerticalCurvedList"/>
    <dgm:cxn modelId="{E2E49BF4-1529-4F8A-B4BE-C65090E45F06}" type="presParOf" srcId="{3F506EF6-4797-415A-9558-437C8A9D301F}" destId="{54438C7C-8020-4592-A7D2-B226960CA5DA}" srcOrd="2" destOrd="0" presId="urn:microsoft.com/office/officeart/2008/layout/VerticalCurvedList"/>
    <dgm:cxn modelId="{B9A6C0E9-79C8-4384-99D4-0EFB6662949A}" type="presParOf" srcId="{3F506EF6-4797-415A-9558-437C8A9D301F}" destId="{D7573BD8-36CC-41C2-8E43-9E9B2A9CD806}" srcOrd="3" destOrd="0" presId="urn:microsoft.com/office/officeart/2008/layout/VerticalCurvedList"/>
    <dgm:cxn modelId="{BE6D7DFE-08D8-419A-8F09-00CCD34EE8EB}" type="presParOf" srcId="{46E59214-2CDE-496A-B13A-462FFD1163B6}" destId="{5E48543B-EAB8-4B00-B7B1-61DB220EA9C6}" srcOrd="1" destOrd="0" presId="urn:microsoft.com/office/officeart/2008/layout/VerticalCurvedList"/>
    <dgm:cxn modelId="{82E9736B-9B5B-41D4-BAEE-7DD097EE27F0}" type="presParOf" srcId="{46E59214-2CDE-496A-B13A-462FFD1163B6}" destId="{F33C551A-3757-4B6E-AE08-DDB785C1619C}" srcOrd="2" destOrd="0" presId="urn:microsoft.com/office/officeart/2008/layout/VerticalCurvedList"/>
    <dgm:cxn modelId="{BAA3DE10-018F-4615-9420-9B5B62D7F3F3}" type="presParOf" srcId="{F33C551A-3757-4B6E-AE08-DDB785C1619C}" destId="{8942E34B-0840-40AF-9239-F876EB8A7D36}" srcOrd="0" destOrd="0" presId="urn:microsoft.com/office/officeart/2008/layout/VerticalCurvedList"/>
    <dgm:cxn modelId="{51256C36-BEC8-4059-B786-580257EA327D}" type="presParOf" srcId="{46E59214-2CDE-496A-B13A-462FFD1163B6}" destId="{CEFA67B5-8B5C-485B-99FC-31934EB3AEB7}" srcOrd="3" destOrd="0" presId="urn:microsoft.com/office/officeart/2008/layout/VerticalCurvedList"/>
    <dgm:cxn modelId="{478387CA-E7EE-40B6-9E2B-A25453C48C40}" type="presParOf" srcId="{46E59214-2CDE-496A-B13A-462FFD1163B6}" destId="{BD0991D6-78E6-4E56-BDB0-D67374C24343}" srcOrd="4" destOrd="0" presId="urn:microsoft.com/office/officeart/2008/layout/VerticalCurvedList"/>
    <dgm:cxn modelId="{9BDA9B7E-349F-405D-9ECB-C2F9FE2F9BE9}" type="presParOf" srcId="{BD0991D6-78E6-4E56-BDB0-D67374C24343}" destId="{2A6AECA9-0194-4109-956E-BCB443B7DF7B}" srcOrd="0" destOrd="0" presId="urn:microsoft.com/office/officeart/2008/layout/VerticalCurvedList"/>
    <dgm:cxn modelId="{78E6D6B0-FD52-4EEC-AB85-D7D47B3E24BE}" type="presParOf" srcId="{46E59214-2CDE-496A-B13A-462FFD1163B6}" destId="{39217750-6E67-4705-97D7-6B450DABD19D}" srcOrd="5" destOrd="0" presId="urn:microsoft.com/office/officeart/2008/layout/VerticalCurvedList"/>
    <dgm:cxn modelId="{C725D6BC-5C28-4868-9E0C-17D655456E41}" type="presParOf" srcId="{46E59214-2CDE-496A-B13A-462FFD1163B6}" destId="{015DB765-C8A6-4E63-82BF-F4D433DBFE42}" srcOrd="6" destOrd="0" presId="urn:microsoft.com/office/officeart/2008/layout/VerticalCurvedList"/>
    <dgm:cxn modelId="{A6122D0C-9060-48BC-8E5E-825963BCED09}" type="presParOf" srcId="{015DB765-C8A6-4E63-82BF-F4D433DBFE42}" destId="{11564BF4-DF66-4D8A-83B7-39B4D8E0ECF2}" srcOrd="0" destOrd="0" presId="urn:microsoft.com/office/officeart/2008/layout/VerticalCurvedList"/>
    <dgm:cxn modelId="{942A483B-D4FD-480E-82EE-B268FC5465D8}" type="presParOf" srcId="{46E59214-2CDE-496A-B13A-462FFD1163B6}" destId="{0F807E2A-25A9-4D3E-B87B-83DAE0A75A07}" srcOrd="7" destOrd="0" presId="urn:microsoft.com/office/officeart/2008/layout/VerticalCurvedList"/>
    <dgm:cxn modelId="{985AD0CD-285E-4F00-92B7-CBEA5976ED87}" type="presParOf" srcId="{46E59214-2CDE-496A-B13A-462FFD1163B6}" destId="{1F0FE14C-12CB-4565-929A-8CE44DABEC87}" srcOrd="8" destOrd="0" presId="urn:microsoft.com/office/officeart/2008/layout/VerticalCurvedList"/>
    <dgm:cxn modelId="{8508CF5C-288B-44F9-AB5B-4A987C174CA8}" type="presParOf" srcId="{1F0FE14C-12CB-4565-929A-8CE44DABEC87}" destId="{F7D63BAA-906F-42F0-8105-13E2D8F65CDF}" srcOrd="0" destOrd="0" presId="urn:microsoft.com/office/officeart/2008/layout/VerticalCurvedList"/>
    <dgm:cxn modelId="{13EFAD9C-EEDC-4C13-A1E9-5C27D020A52A}" type="presParOf" srcId="{46E59214-2CDE-496A-B13A-462FFD1163B6}" destId="{B511BA68-1003-4FBE-84EE-D4AA0E28E745}" srcOrd="9" destOrd="0" presId="urn:microsoft.com/office/officeart/2008/layout/VerticalCurvedList"/>
    <dgm:cxn modelId="{0DE04A2E-3655-4FA3-B54A-B63E0E62D8D6}" type="presParOf" srcId="{46E59214-2CDE-496A-B13A-462FFD1163B6}" destId="{3C0B3CF1-4F2F-4D0B-8AE7-3F54FC35DA4E}" srcOrd="10" destOrd="0" presId="urn:microsoft.com/office/officeart/2008/layout/VerticalCurvedList"/>
    <dgm:cxn modelId="{C43A57C0-0BD0-4150-A85F-7E1D81207702}" type="presParOf" srcId="{3C0B3CF1-4F2F-4D0B-8AE7-3F54FC35DA4E}" destId="{E6FEBD25-CCEE-4077-A6A0-6844ACA9E879}" srcOrd="0" destOrd="0" presId="urn:microsoft.com/office/officeart/2008/layout/VerticalCurvedList"/>
    <dgm:cxn modelId="{E2EF56B6-BDF6-48E2-B543-54693B6DAB71}" type="presParOf" srcId="{46E59214-2CDE-496A-B13A-462FFD1163B6}" destId="{4A34A464-3EE8-4312-9638-1799804F2DC4}" srcOrd="11" destOrd="0" presId="urn:microsoft.com/office/officeart/2008/layout/VerticalCurvedList"/>
    <dgm:cxn modelId="{9B64248B-0397-4CA2-A878-22546594CDA0}" type="presParOf" srcId="{46E59214-2CDE-496A-B13A-462FFD1163B6}" destId="{7692E445-2D0C-4D0B-93BF-74002A1981EF}" srcOrd="12" destOrd="0" presId="urn:microsoft.com/office/officeart/2008/layout/VerticalCurvedList"/>
    <dgm:cxn modelId="{F3EB5FAB-E289-4C97-BF7F-7C2FE5B8EDB2}" type="presParOf" srcId="{7692E445-2D0C-4D0B-93BF-74002A1981EF}" destId="{841FDE2F-CB76-4508-B33A-EF5BE1D5C41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00313-03CC-4E60-8FB8-1A4A660A806B}">
      <dsp:nvSpPr>
        <dsp:cNvPr id="0" name=""/>
        <dsp:cNvSpPr/>
      </dsp:nvSpPr>
      <dsp:spPr>
        <a:xfrm rot="5400000">
          <a:off x="-360662" y="361516"/>
          <a:ext cx="2404417" cy="1683092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845" tIns="29845" rIns="29845" bIns="29845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4700" kern="1200" dirty="0"/>
            <a:t>Caso 1</a:t>
          </a:r>
        </a:p>
      </dsp:txBody>
      <dsp:txXfrm rot="-5400000">
        <a:off x="1" y="842399"/>
        <a:ext cx="1683092" cy="721325"/>
      </dsp:txXfrm>
    </dsp:sp>
    <dsp:sp modelId="{8A8AD663-E6A7-4054-BB79-E302FA6E8AE0}">
      <dsp:nvSpPr>
        <dsp:cNvPr id="0" name=""/>
        <dsp:cNvSpPr/>
      </dsp:nvSpPr>
      <dsp:spPr>
        <a:xfrm rot="5400000">
          <a:off x="3804229" y="-2120283"/>
          <a:ext cx="1562871" cy="580514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77A84E-129E-4D67-9406-47EF84199401}">
      <dsp:nvSpPr>
        <dsp:cNvPr id="0" name=""/>
        <dsp:cNvSpPr/>
      </dsp:nvSpPr>
      <dsp:spPr>
        <a:xfrm rot="5400000">
          <a:off x="-360662" y="2481353"/>
          <a:ext cx="2404417" cy="1683092"/>
        </a:xfrm>
        <a:prstGeom prst="chevron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845" tIns="29845" rIns="29845" bIns="29845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4700" kern="1200" dirty="0"/>
            <a:t>Caso 2</a:t>
          </a:r>
        </a:p>
      </dsp:txBody>
      <dsp:txXfrm rot="-5400000">
        <a:off x="1" y="2962236"/>
        <a:ext cx="1683092" cy="721325"/>
      </dsp:txXfrm>
    </dsp:sp>
    <dsp:sp modelId="{CCC1B89F-C206-4C73-8CD5-E573AEA6EB38}">
      <dsp:nvSpPr>
        <dsp:cNvPr id="0" name=""/>
        <dsp:cNvSpPr/>
      </dsp:nvSpPr>
      <dsp:spPr>
        <a:xfrm rot="5400000">
          <a:off x="3804229" y="-446"/>
          <a:ext cx="1562871" cy="580514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B8E6D1-A029-45B5-B003-95A9B95D2ABD}">
      <dsp:nvSpPr>
        <dsp:cNvPr id="0" name=""/>
        <dsp:cNvSpPr/>
      </dsp:nvSpPr>
      <dsp:spPr>
        <a:xfrm>
          <a:off x="-5589469" y="-855694"/>
          <a:ext cx="6654963" cy="6654963"/>
        </a:xfrm>
        <a:prstGeom prst="blockArc">
          <a:avLst>
            <a:gd name="adj1" fmla="val 18900000"/>
            <a:gd name="adj2" fmla="val 2700000"/>
            <a:gd name="adj3" fmla="val 325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48543B-EAB8-4B00-B7B1-61DB220EA9C6}">
      <dsp:nvSpPr>
        <dsp:cNvPr id="0" name=""/>
        <dsp:cNvSpPr/>
      </dsp:nvSpPr>
      <dsp:spPr>
        <a:xfrm>
          <a:off x="397100" y="260328"/>
          <a:ext cx="7525840" cy="52045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Dessincronização em fase dos dois canais de receção</a:t>
          </a:r>
        </a:p>
      </dsp:txBody>
      <dsp:txXfrm>
        <a:off x="397100" y="260328"/>
        <a:ext cx="7525840" cy="520459"/>
      </dsp:txXfrm>
    </dsp:sp>
    <dsp:sp modelId="{8942E34B-0840-40AF-9239-F876EB8A7D36}">
      <dsp:nvSpPr>
        <dsp:cNvPr id="0" name=""/>
        <dsp:cNvSpPr/>
      </dsp:nvSpPr>
      <dsp:spPr>
        <a:xfrm>
          <a:off x="71813" y="195271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FA67B5-8B5C-485B-99FC-31934EB3AEB7}">
      <dsp:nvSpPr>
        <dsp:cNvPr id="0" name=""/>
        <dsp:cNvSpPr/>
      </dsp:nvSpPr>
      <dsp:spPr>
        <a:xfrm>
          <a:off x="825214" y="1040918"/>
          <a:ext cx="7097727" cy="520459"/>
        </a:xfrm>
        <a:prstGeom prst="rect">
          <a:avLst/>
        </a:prstGeom>
        <a:solidFill>
          <a:schemeClr val="accent4">
            <a:hueOff val="-892954"/>
            <a:satOff val="5380"/>
            <a:lumOff val="431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Baixa </a:t>
          </a:r>
          <a:r>
            <a:rPr lang="pt-PT" sz="1900" kern="1200" dirty="0" err="1"/>
            <a:t>diretividade</a:t>
          </a:r>
          <a:r>
            <a:rPr lang="pt-PT" sz="1900" kern="1200" dirty="0"/>
            <a:t> da antena</a:t>
          </a:r>
        </a:p>
      </dsp:txBody>
      <dsp:txXfrm>
        <a:off x="825214" y="1040918"/>
        <a:ext cx="7097727" cy="520459"/>
      </dsp:txXfrm>
    </dsp:sp>
    <dsp:sp modelId="{2A6AECA9-0194-4109-956E-BCB443B7DF7B}">
      <dsp:nvSpPr>
        <dsp:cNvPr id="0" name=""/>
        <dsp:cNvSpPr/>
      </dsp:nvSpPr>
      <dsp:spPr>
        <a:xfrm>
          <a:off x="499926" y="975861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892954"/>
              <a:satOff val="5380"/>
              <a:lumOff val="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217750-6E67-4705-97D7-6B450DABD19D}">
      <dsp:nvSpPr>
        <dsp:cNvPr id="0" name=""/>
        <dsp:cNvSpPr/>
      </dsp:nvSpPr>
      <dsp:spPr>
        <a:xfrm>
          <a:off x="1020979" y="1821509"/>
          <a:ext cx="6901961" cy="520459"/>
        </a:xfrm>
        <a:prstGeom prst="rect">
          <a:avLst/>
        </a:prstGeom>
        <a:solidFill>
          <a:schemeClr val="accent4">
            <a:hueOff val="-1785908"/>
            <a:satOff val="10760"/>
            <a:lumOff val="862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Pré-processamento do sinal</a:t>
          </a:r>
        </a:p>
      </dsp:txBody>
      <dsp:txXfrm>
        <a:off x="1020979" y="1821509"/>
        <a:ext cx="6901961" cy="520459"/>
      </dsp:txXfrm>
    </dsp:sp>
    <dsp:sp modelId="{11564BF4-DF66-4D8A-83B7-39B4D8E0ECF2}">
      <dsp:nvSpPr>
        <dsp:cNvPr id="0" name=""/>
        <dsp:cNvSpPr/>
      </dsp:nvSpPr>
      <dsp:spPr>
        <a:xfrm>
          <a:off x="695692" y="1756451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1785908"/>
              <a:satOff val="10760"/>
              <a:lumOff val="86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807E2A-25A9-4D3E-B87B-83DAE0A75A07}">
      <dsp:nvSpPr>
        <dsp:cNvPr id="0" name=""/>
        <dsp:cNvSpPr/>
      </dsp:nvSpPr>
      <dsp:spPr>
        <a:xfrm>
          <a:off x="1020979" y="2601605"/>
          <a:ext cx="6901961" cy="520459"/>
        </a:xfrm>
        <a:prstGeom prst="rect">
          <a:avLst/>
        </a:prstGeom>
        <a:solidFill>
          <a:schemeClr val="accent4">
            <a:hueOff val="-2678862"/>
            <a:satOff val="16139"/>
            <a:lumOff val="129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Relação tempo de integração – relação sinal ruído</a:t>
          </a:r>
        </a:p>
      </dsp:txBody>
      <dsp:txXfrm>
        <a:off x="1020979" y="2601605"/>
        <a:ext cx="6901961" cy="520459"/>
      </dsp:txXfrm>
    </dsp:sp>
    <dsp:sp modelId="{F7D63BAA-906F-42F0-8105-13E2D8F65CDF}">
      <dsp:nvSpPr>
        <dsp:cNvPr id="0" name=""/>
        <dsp:cNvSpPr/>
      </dsp:nvSpPr>
      <dsp:spPr>
        <a:xfrm>
          <a:off x="695692" y="2536547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678862"/>
              <a:satOff val="16139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1BA68-1003-4FBE-84EE-D4AA0E28E745}">
      <dsp:nvSpPr>
        <dsp:cNvPr id="0" name=""/>
        <dsp:cNvSpPr/>
      </dsp:nvSpPr>
      <dsp:spPr>
        <a:xfrm>
          <a:off x="825214" y="3382195"/>
          <a:ext cx="7097727" cy="520459"/>
        </a:xfrm>
        <a:prstGeom prst="rect">
          <a:avLst/>
        </a:prstGeom>
        <a:solidFill>
          <a:schemeClr val="accent4">
            <a:hueOff val="-3571816"/>
            <a:satOff val="21519"/>
            <a:lumOff val="1725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Utilização de diversas amostras em </a:t>
          </a:r>
          <a:r>
            <a:rPr lang="pt-PT" sz="1900" kern="1200"/>
            <a:t>diferentes instantes </a:t>
          </a:r>
          <a:r>
            <a:rPr lang="pt-PT" sz="1900" kern="1200" dirty="0"/>
            <a:t>de tempo</a:t>
          </a:r>
        </a:p>
      </dsp:txBody>
      <dsp:txXfrm>
        <a:off x="825214" y="3382195"/>
        <a:ext cx="7097727" cy="520459"/>
      </dsp:txXfrm>
    </dsp:sp>
    <dsp:sp modelId="{E6FEBD25-CCEE-4077-A6A0-6844ACA9E879}">
      <dsp:nvSpPr>
        <dsp:cNvPr id="0" name=""/>
        <dsp:cNvSpPr/>
      </dsp:nvSpPr>
      <dsp:spPr>
        <a:xfrm>
          <a:off x="499926" y="3317138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3571816"/>
              <a:satOff val="21519"/>
              <a:lumOff val="17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34A464-3EE8-4312-9638-1799804F2DC4}">
      <dsp:nvSpPr>
        <dsp:cNvPr id="0" name=""/>
        <dsp:cNvSpPr/>
      </dsp:nvSpPr>
      <dsp:spPr>
        <a:xfrm>
          <a:off x="397100" y="4162785"/>
          <a:ext cx="7525840" cy="520459"/>
        </a:xfrm>
        <a:prstGeom prst="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3115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Aplicação de algoritmos – custo computacional</a:t>
          </a:r>
        </a:p>
      </dsp:txBody>
      <dsp:txXfrm>
        <a:off x="397100" y="4162785"/>
        <a:ext cx="7525840" cy="520459"/>
      </dsp:txXfrm>
    </dsp:sp>
    <dsp:sp modelId="{841FDE2F-CB76-4508-B33A-EF5BE1D5C41F}">
      <dsp:nvSpPr>
        <dsp:cNvPr id="0" name=""/>
        <dsp:cNvSpPr/>
      </dsp:nvSpPr>
      <dsp:spPr>
        <a:xfrm>
          <a:off x="71813" y="4097728"/>
          <a:ext cx="650574" cy="65057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AA949-486F-41C1-AEAC-65850DB711EE}" type="datetimeFigureOut">
              <a:rPr lang="pt-PT" smtClean="0"/>
              <a:pPr/>
              <a:t>04/09/2020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5371F-0312-47E3-9581-72947161D1A6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135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69680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19332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8778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1935 </a:t>
            </a:r>
            <a:r>
              <a:rPr lang="pt-PT" dirty="0" err="1"/>
              <a:t>by</a:t>
            </a:r>
            <a:r>
              <a:rPr lang="pt-PT" dirty="0"/>
              <a:t> Robert Watson-Watt, BBC </a:t>
            </a:r>
            <a:r>
              <a:rPr lang="pt-PT" dirty="0" err="1"/>
              <a:t>shortwave</a:t>
            </a:r>
            <a:r>
              <a:rPr lang="pt-PT" dirty="0"/>
              <a:t> </a:t>
            </a:r>
            <a:r>
              <a:rPr lang="pt-PT" dirty="0" err="1"/>
              <a:t>transmitter</a:t>
            </a:r>
            <a:r>
              <a:rPr lang="pt-PT" dirty="0"/>
              <a:t> </a:t>
            </a:r>
          </a:p>
          <a:p>
            <a:endParaRPr lang="pt-PT" dirty="0"/>
          </a:p>
          <a:p>
            <a:r>
              <a:rPr lang="pt-PT" dirty="0"/>
              <a:t>ANTENAS DIRETIVAS</a:t>
            </a:r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f0 = 602MHz</a:t>
            </a:r>
          </a:p>
          <a:p>
            <a:endParaRPr lang="pt-PT" dirty="0"/>
          </a:p>
          <a:p>
            <a:r>
              <a:rPr lang="pt-PT" dirty="0"/>
              <a:t>Cabo rg-58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8908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PT" sz="1400" dirty="0"/>
              <a:t>A tabela 1.1, retirada do artigo Heiner </a:t>
            </a:r>
            <a:r>
              <a:rPr lang="pt-PT" sz="1400" dirty="0" err="1"/>
              <a:t>Kuschel</a:t>
            </a:r>
            <a:r>
              <a:rPr lang="pt-PT" sz="1400" dirty="0"/>
              <a:t> 2019</a:t>
            </a:r>
          </a:p>
          <a:p>
            <a:endParaRPr lang="pt-PT" sz="1400" dirty="0"/>
          </a:p>
          <a:p>
            <a:pPr marL="285750" indent="-285750">
              <a:buFontTx/>
              <a:buChar char="-"/>
            </a:pPr>
            <a:r>
              <a:rPr lang="pt-PT" sz="1400" dirty="0"/>
              <a:t>Parâmetros mais importantes:</a:t>
            </a:r>
          </a:p>
          <a:p>
            <a:pPr marL="742950" lvl="1" indent="-285750">
              <a:buFontTx/>
              <a:buChar char="-"/>
            </a:pPr>
            <a:r>
              <a:rPr lang="pt-PT" sz="1400" dirty="0"/>
              <a:t>Densidade de potência no alvo</a:t>
            </a:r>
          </a:p>
          <a:p>
            <a:pPr marL="742950" lvl="1" indent="-285750">
              <a:buFontTx/>
              <a:buChar char="-"/>
            </a:pPr>
            <a:r>
              <a:rPr lang="pt-PT" sz="1400" dirty="0"/>
              <a:t>Cobertura</a:t>
            </a:r>
          </a:p>
          <a:p>
            <a:pPr marL="742950" lvl="1" indent="-285750">
              <a:buFontTx/>
              <a:buChar char="-"/>
            </a:pPr>
            <a:r>
              <a:rPr lang="pt-PT" sz="1400" dirty="0"/>
              <a:t>Natureza da onda</a:t>
            </a:r>
          </a:p>
          <a:p>
            <a:endParaRPr lang="pt-PT" sz="2000" dirty="0"/>
          </a:p>
          <a:p>
            <a:pPr marL="342900" indent="-342900">
              <a:buFontTx/>
              <a:buChar char="-"/>
            </a:pPr>
            <a:r>
              <a:rPr lang="pt-PT" sz="2000" dirty="0"/>
              <a:t>DVB-T tem maior largura de banda, o que se torna muito favorável para casos específicos como formação de imagem. A ERP de FM como DVB-T permite ter uma boa densidade de potência no alvo a uma distância razoável quando comparado com o sinal DAB. </a:t>
            </a:r>
          </a:p>
          <a:p>
            <a:pPr marL="342900" indent="-342900">
              <a:buFontTx/>
              <a:buChar char="-"/>
            </a:pPr>
            <a:endParaRPr lang="pt-PT" sz="2000" dirty="0"/>
          </a:p>
          <a:p>
            <a:r>
              <a:rPr lang="pt-PT" sz="1400" dirty="0"/>
              <a:t>ERP:“</a:t>
            </a:r>
            <a:r>
              <a:rPr lang="pt-PT" sz="1400" dirty="0" err="1"/>
              <a:t>Effective</a:t>
            </a:r>
            <a:r>
              <a:rPr lang="pt-PT" sz="1400" dirty="0"/>
              <a:t> </a:t>
            </a:r>
            <a:r>
              <a:rPr lang="pt-PT" sz="1400" dirty="0" err="1"/>
              <a:t>Radiated</a:t>
            </a:r>
            <a:r>
              <a:rPr lang="pt-PT" sz="1400" dirty="0"/>
              <a:t> </a:t>
            </a:r>
            <a:r>
              <a:rPr lang="pt-PT" sz="1400" dirty="0" err="1"/>
              <a:t>Power</a:t>
            </a:r>
            <a:r>
              <a:rPr lang="pt-PT" sz="1400" dirty="0"/>
              <a:t> (ERP)", </a:t>
            </a:r>
          </a:p>
          <a:p>
            <a:r>
              <a:rPr lang="pt-PT" sz="1400" dirty="0"/>
              <a:t>MFN:"</a:t>
            </a:r>
            <a:r>
              <a:rPr lang="pt-PT" sz="1400" dirty="0" err="1"/>
              <a:t>Multiple</a:t>
            </a:r>
            <a:r>
              <a:rPr lang="pt-PT" sz="1400" dirty="0"/>
              <a:t> </a:t>
            </a:r>
            <a:r>
              <a:rPr lang="pt-PT" sz="1400" dirty="0" err="1"/>
              <a:t>Frequency</a:t>
            </a:r>
            <a:r>
              <a:rPr lang="pt-PT" sz="1400" dirty="0"/>
              <a:t> Network (MFN)" (Numa configuração SFN, todos os transmissores da rede transmitem na mesma frequência, enquanto em MFN, os transmissores transmitem em frequências diferentes.)</a:t>
            </a:r>
          </a:p>
          <a:p>
            <a:r>
              <a:rPr lang="pt-PT" sz="1400" dirty="0" err="1"/>
              <a:t>SFN:"Single</a:t>
            </a:r>
            <a:r>
              <a:rPr lang="pt-PT" sz="1400" dirty="0"/>
              <a:t> </a:t>
            </a:r>
            <a:r>
              <a:rPr lang="pt-PT" sz="1400" dirty="0" err="1"/>
              <a:t>Frequency</a:t>
            </a:r>
            <a:r>
              <a:rPr lang="pt-PT" sz="1400" dirty="0"/>
              <a:t> Network (SFN)“</a:t>
            </a:r>
          </a:p>
          <a:p>
            <a:r>
              <a:rPr lang="pt-PT" sz="2000" dirty="0"/>
              <a:t>Na utilização de iluminadores em SFN, o recetor do sinal direto recebe várias réplicas do sinal (</a:t>
            </a:r>
            <a:r>
              <a:rPr lang="pt-PT" sz="2000" dirty="0" err="1"/>
              <a:t>multipath</a:t>
            </a:r>
            <a:r>
              <a:rPr lang="pt-PT" sz="2000" dirty="0"/>
              <a:t>) direto e o recetor do sinal refletido recebe várias réplicas do sinal refletido no alvo, o que provoca uma deteção com menor confiança. </a:t>
            </a:r>
          </a:p>
          <a:p>
            <a:pPr marL="285750" indent="-285750">
              <a:buFontTx/>
              <a:buChar char="-"/>
            </a:pPr>
            <a:endParaRPr lang="pt-PT" sz="14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153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pt-PT" sz="1400" dirty="0"/>
              <a:t>Comparação FM notícias e música pop</a:t>
            </a:r>
          </a:p>
          <a:p>
            <a:pPr marL="285750" indent="-285750">
              <a:buFontTx/>
              <a:buChar char="-"/>
            </a:pPr>
            <a:r>
              <a:rPr lang="pt-PT" sz="2000" dirty="0"/>
              <a:t>Quando é transmitida música, especialmente estilos de músicas como hard rock, a largura de banda do sinal transmitido aumenta o que provoca uma função mais estreita e com menor intensidade em redor dos planos de zero Doppler e zero </a:t>
            </a:r>
            <a:r>
              <a:rPr lang="pt-PT" sz="2000" dirty="0" err="1"/>
              <a:t>delay</a:t>
            </a:r>
            <a:r>
              <a:rPr lang="pt-PT" sz="2000" dirty="0"/>
              <a:t>. Melhor deteção não só em alcance, como em Doppler. </a:t>
            </a:r>
            <a:endParaRPr lang="pt-PT" sz="14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672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pt-PT" sz="2000" dirty="0"/>
              <a:t>∆f = (∆v/c)*f0</a:t>
            </a:r>
          </a:p>
          <a:p>
            <a:pPr marL="285750" indent="-285750">
              <a:buFontTx/>
              <a:buChar char="-"/>
            </a:pPr>
            <a:r>
              <a:rPr lang="pt-PT" sz="2000" dirty="0"/>
              <a:t>Range = ( c × </a:t>
            </a:r>
            <a:r>
              <a:rPr lang="pt-PT" sz="2000" dirty="0" err="1"/>
              <a:t>delay</a:t>
            </a:r>
            <a:r>
              <a:rPr lang="pt-PT" sz="2000" dirty="0"/>
              <a:t> )/ 2 </a:t>
            </a:r>
          </a:p>
          <a:p>
            <a:pPr marL="285750" indent="-285750">
              <a:buFontTx/>
              <a:buChar char="-"/>
            </a:pPr>
            <a:endParaRPr lang="pt-PT" sz="2000" dirty="0"/>
          </a:p>
          <a:p>
            <a:pPr marL="285750" indent="-285750">
              <a:buFontTx/>
              <a:buChar char="-"/>
            </a:pPr>
            <a:r>
              <a:rPr lang="pt-PT" sz="2000" dirty="0"/>
              <a:t>variação de frequência de 100Hz para 50m/s = 180km/h</a:t>
            </a:r>
          </a:p>
          <a:p>
            <a:pPr marL="285750" indent="-285750">
              <a:buFontTx/>
              <a:buChar char="-"/>
            </a:pPr>
            <a:r>
              <a:rPr lang="pt-PT" sz="2000" dirty="0"/>
              <a:t>15m para um </a:t>
            </a:r>
            <a:r>
              <a:rPr lang="pt-PT" sz="2000" dirty="0" err="1"/>
              <a:t>delay</a:t>
            </a:r>
            <a:r>
              <a:rPr lang="pt-PT" sz="2000" dirty="0"/>
              <a:t> de 1×10−7</a:t>
            </a:r>
            <a:endParaRPr lang="pt-PT" sz="14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5473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Antena </a:t>
            </a:r>
            <a:r>
              <a:rPr lang="pt-PT" dirty="0" err="1"/>
              <a:t>yagi</a:t>
            </a:r>
            <a:r>
              <a:rPr lang="pt-PT" dirty="0"/>
              <a:t>-uda</a:t>
            </a:r>
          </a:p>
          <a:p>
            <a:r>
              <a:rPr lang="pt-PT" dirty="0" err="1"/>
              <a:t>toolbox</a:t>
            </a:r>
            <a:r>
              <a:rPr lang="pt-PT" dirty="0"/>
              <a:t> </a:t>
            </a:r>
            <a:r>
              <a:rPr lang="pt-PT" dirty="0" err="1"/>
              <a:t>antenna</a:t>
            </a:r>
            <a:r>
              <a:rPr lang="pt-PT" dirty="0"/>
              <a:t> designer do </a:t>
            </a:r>
            <a:r>
              <a:rPr lang="pt-PT" dirty="0" err="1"/>
              <a:t>Matlab</a:t>
            </a:r>
            <a:endParaRPr lang="pt-PT" dirty="0"/>
          </a:p>
          <a:p>
            <a:r>
              <a:rPr lang="pt-PT" dirty="0" err="1"/>
              <a:t>One</a:t>
            </a:r>
            <a:r>
              <a:rPr lang="pt-PT" dirty="0"/>
              <a:t> for </a:t>
            </a:r>
            <a:r>
              <a:rPr lang="pt-PT" dirty="0" err="1"/>
              <a:t>all</a:t>
            </a:r>
            <a:r>
              <a:rPr lang="pt-PT" dirty="0"/>
              <a:t> </a:t>
            </a:r>
            <a:r>
              <a:rPr lang="pt-PT" dirty="0" err="1"/>
              <a:t>Yagi</a:t>
            </a:r>
            <a:r>
              <a:rPr lang="pt-PT" dirty="0"/>
              <a:t>-Uda sv9354 para DVB-T de 24dB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0953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  <a:p>
            <a:pPr marL="171450" indent="-171450">
              <a:buFontTx/>
              <a:buChar char="-"/>
            </a:pPr>
            <a:r>
              <a:rPr lang="pt-PT" dirty="0"/>
              <a:t>desvio das amostras (To) em relação ao período do sinal (</a:t>
            </a:r>
            <a:r>
              <a:rPr lang="pt-PT" dirty="0" err="1"/>
              <a:t>Ts</a:t>
            </a:r>
            <a:r>
              <a:rPr lang="pt-PT" dirty="0"/>
              <a:t>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5678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Relação tempo de integração – intensidade da correlação e SNR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C5371F-0312-47E3-9581-72947161D1A6}" type="slidenum">
              <a:rPr lang="pt-PT" smtClean="0"/>
              <a:pPr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099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15616" y="18864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latinLnBrk="0" hangingPunct="1">
              <a:spcBef>
                <a:spcPct val="0"/>
              </a:spcBef>
              <a:buNone/>
              <a:defRPr lang="pt-PT" sz="2000" b="1" i="0" kern="12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 dirty="0"/>
              <a:t>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91224" y="1556792"/>
            <a:ext cx="7416824" cy="3528392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lang="pt-PT" sz="1800" b="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dirty="0"/>
              <a:t>Faça clique para editar o estilo</a:t>
            </a:r>
          </a:p>
        </p:txBody>
      </p:sp>
      <p:sp>
        <p:nvSpPr>
          <p:cNvPr id="10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2BB61-1B3E-44BC-96D8-6EB3B5723A3B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11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/>
              <a:t>Classificação de Segurança</a:t>
            </a:r>
          </a:p>
        </p:txBody>
      </p:sp>
      <p:sp>
        <p:nvSpPr>
          <p:cNvPr id="12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AA465-0A55-4697-9CA9-0FA8946926EB}" type="slidenum">
              <a:rPr lang="pt-PT" smtClean="0"/>
              <a:pPr/>
              <a:t>‹nº›</a:t>
            </a:fld>
            <a:endParaRPr lang="pt-PT" dirty="0"/>
          </a:p>
        </p:txBody>
      </p:sp>
      <p:sp>
        <p:nvSpPr>
          <p:cNvPr id="19" name="Marcador de Posição de Conteúdo 18"/>
          <p:cNvSpPr>
            <a:spLocks noGrp="1"/>
          </p:cNvSpPr>
          <p:nvPr>
            <p:ph sz="quarter" idx="10" hasCustomPrompt="1"/>
          </p:nvPr>
        </p:nvSpPr>
        <p:spPr>
          <a:xfrm>
            <a:off x="1403350" y="836613"/>
            <a:ext cx="7524750" cy="360362"/>
          </a:xfr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pt-PT" dirty="0"/>
              <a:t>Subtítulo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612000" y="1440000"/>
            <a:ext cx="7488392" cy="4525963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FontTx/>
              <a:buNone/>
              <a:defRPr sz="18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FontTx/>
              <a:buNone/>
              <a:defRPr sz="16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FontTx/>
              <a:buNone/>
              <a:defRPr sz="14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FontTx/>
              <a:buNone/>
              <a:defRPr sz="140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10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11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/>
              <a:t>Classificação de Segurança</a:t>
            </a:r>
          </a:p>
        </p:txBody>
      </p:sp>
      <p:sp>
        <p:nvSpPr>
          <p:cNvPr id="12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AA465-0A55-4697-9CA9-0FA8946926EB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3" name="Título 1"/>
          <p:cNvSpPr>
            <a:spLocks noGrp="1"/>
          </p:cNvSpPr>
          <p:nvPr>
            <p:ph type="ctrTitle" hasCustomPrompt="1"/>
          </p:nvPr>
        </p:nvSpPr>
        <p:spPr>
          <a:xfrm>
            <a:off x="1115616" y="18864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r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 dirty="0"/>
              <a:t>Título</a:t>
            </a:r>
          </a:p>
        </p:txBody>
      </p:sp>
      <p:sp>
        <p:nvSpPr>
          <p:cNvPr id="18" name="Marcador de Posição de Conteúdo 17"/>
          <p:cNvSpPr>
            <a:spLocks noGrp="1"/>
          </p:cNvSpPr>
          <p:nvPr>
            <p:ph sz="quarter" idx="10" hasCustomPrompt="1"/>
          </p:nvPr>
        </p:nvSpPr>
        <p:spPr>
          <a:xfrm>
            <a:off x="1259632" y="836613"/>
            <a:ext cx="7668468" cy="360362"/>
          </a:xfrm>
        </p:spPr>
        <p:txBody>
          <a:bodyPr>
            <a:normAutofit/>
          </a:bodyPr>
          <a:lstStyle>
            <a:lvl1pPr marL="0" indent="0" algn="r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pt-PT" b="1" dirty="0"/>
              <a:t>Subtítulo</a:t>
            </a:r>
            <a:endParaRPr lang="pt-P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756456" y="1600200"/>
            <a:ext cx="3599960" cy="4525963"/>
          </a:xfr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Tx/>
              <a:buNone/>
              <a:defRPr lang="pt-PT" sz="18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Tx/>
              <a:buNone/>
              <a:defRPr lang="pt-PT" sz="16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Tx/>
              <a:buNone/>
              <a:defRPr lang="pt-PT" sz="14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</p:txBody>
      </p:sp>
      <p:sp>
        <p:nvSpPr>
          <p:cNvPr id="10" name="Título 1"/>
          <p:cNvSpPr>
            <a:spLocks noGrp="1"/>
          </p:cNvSpPr>
          <p:nvPr>
            <p:ph type="title" hasCustomPrompt="1"/>
          </p:nvPr>
        </p:nvSpPr>
        <p:spPr>
          <a:xfrm>
            <a:off x="1115616" y="144000"/>
            <a:ext cx="7812000" cy="548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pt-PT" sz="2000" b="1" kern="120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pt-PT" dirty="0"/>
              <a:t>Título</a:t>
            </a:r>
          </a:p>
        </p:txBody>
      </p:sp>
      <p:sp>
        <p:nvSpPr>
          <p:cNvPr id="12" name="Marcador de Posição de Conteúdo 2"/>
          <p:cNvSpPr>
            <a:spLocks noGrp="1"/>
          </p:cNvSpPr>
          <p:nvPr>
            <p:ph sz="half" idx="13"/>
          </p:nvPr>
        </p:nvSpPr>
        <p:spPr>
          <a:xfrm>
            <a:off x="4788464" y="1620000"/>
            <a:ext cx="3599960" cy="4525963"/>
          </a:xfr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algn="l" defTabSz="914400" rtl="0" eaLnBrk="1" latinLnBrk="0" hangingPunct="1">
              <a:spcBef>
                <a:spcPct val="20000"/>
              </a:spcBef>
              <a:buFontTx/>
              <a:buNone/>
              <a:defRPr lang="pt-PT" sz="18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algn="l" defTabSz="914400" rtl="0" eaLnBrk="1" latinLnBrk="0" hangingPunct="1">
              <a:spcBef>
                <a:spcPct val="20000"/>
              </a:spcBef>
              <a:buFontTx/>
              <a:buNone/>
              <a:defRPr lang="pt-PT" sz="16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algn="l" defTabSz="914400" rtl="0" eaLnBrk="1" latinLnBrk="0" hangingPunct="1">
              <a:spcBef>
                <a:spcPct val="20000"/>
              </a:spcBef>
              <a:buFontTx/>
              <a:buNone/>
              <a:defRPr lang="pt-PT" sz="14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algn="l" defTabSz="914400" rtl="0" eaLnBrk="1" latinLnBrk="0" hangingPunct="1">
              <a:spcBef>
                <a:spcPct val="20000"/>
              </a:spcBef>
              <a:buFontTx/>
              <a:buNone/>
              <a:defRPr lang="pt-PT" sz="2000" kern="1200" dirty="0" smtClean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</p:txBody>
      </p:sp>
      <p:sp>
        <p:nvSpPr>
          <p:cNvPr id="7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222B0-C6FE-4BB7-AC63-ADE90CF58538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8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/>
              <a:t>Classificação de Segurança</a:t>
            </a:r>
          </a:p>
        </p:txBody>
      </p:sp>
      <p:sp>
        <p:nvSpPr>
          <p:cNvPr id="9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AA465-0A55-4697-9CA9-0FA8946926E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BAA81-55FE-4269-834C-24F2538E4803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/>
              <a:t>Classificação de Segurança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AA465-0A55-4697-9CA9-0FA8946926E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microsoft.com/office/2007/relationships/hdphoto" Target="../media/hdphoto3.wdp"/><Relationship Id="rId5" Type="http://schemas.microsoft.com/office/2007/relationships/hdphoto" Target="../media/hdphoto1.wdp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68" y="3876771"/>
            <a:ext cx="9158468" cy="300861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1520" y="5013176"/>
            <a:ext cx="7812000" cy="504000"/>
          </a:xfrm>
        </p:spPr>
        <p:txBody>
          <a:bodyPr>
            <a:normAutofit/>
          </a:bodyPr>
          <a:lstStyle/>
          <a:p>
            <a:pPr algn="l"/>
            <a:r>
              <a:rPr lang="pt-PT" i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Deteção de Alvos em Sistemas de Radares Passivos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1520" y="5760736"/>
            <a:ext cx="6408000" cy="764608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charset="0"/>
                <a:ea typeface="ＭＳ Ｐゴシック" charset="0"/>
                <a:cs typeface="Arial" charset="0"/>
              </a:rPr>
              <a:t>Aluno mestrando: ASPOF EN-AEL Lobo Sénica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charset="0"/>
                <a:ea typeface="ＭＳ Ｐゴシック" charset="0"/>
                <a:cs typeface="Arial" charset="0"/>
              </a:rPr>
              <a:t>Orientador: PROF Paulo Marques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b="1" dirty="0" err="1">
                <a:solidFill>
                  <a:prstClr val="white"/>
                </a:solidFill>
                <a:latin typeface="Trebuchet MS" charset="0"/>
                <a:ea typeface="ＭＳ Ｐゴシック" charset="0"/>
                <a:cs typeface="Arial" charset="0"/>
              </a:rPr>
              <a:t>Co-orientador</a:t>
            </a:r>
            <a:r>
              <a:rPr lang="pt-PT" b="1" dirty="0">
                <a:solidFill>
                  <a:prstClr val="white"/>
                </a:solidFill>
                <a:latin typeface="Trebuchet MS" charset="0"/>
                <a:ea typeface="ＭＳ Ｐゴシック" charset="0"/>
                <a:cs typeface="Arial" charset="0"/>
              </a:rPr>
              <a:t>: CFR EN-AEL Fidalgo Neves</a:t>
            </a:r>
            <a:endParaRPr kumimoji="0" lang="pt-PT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charset="0"/>
              <a:ea typeface="ＭＳ Ｐゴシック" charset="0"/>
              <a:cs typeface="Arial" charset="0"/>
            </a:endParaRPr>
          </a:p>
          <a:p>
            <a:endParaRPr lang="pt-PT" sz="16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51040" y="544528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endParaRPr lang="pt-PT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63714E11-F340-4E78-916D-C427AB53D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D8C621E5-6C49-482C-ADE1-FB00525303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A4D10C6-C2C2-4A3C-93AE-1ED13CB70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10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37CBF2-834E-4E24-8A70-1B244C4F24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83C097E5-28E1-4A71-ACAE-9358B4D08E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Diagrama de radiação da antena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3709E60-5E4E-4723-BF61-858474FCC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163250" y="1274980"/>
            <a:ext cx="4817500" cy="4647778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5B500C2-A4F9-41E8-9704-300FC2EDCE86}"/>
              </a:ext>
            </a:extLst>
          </p:cNvPr>
          <p:cNvSpPr/>
          <p:nvPr/>
        </p:nvSpPr>
        <p:spPr>
          <a:xfrm>
            <a:off x="3635896" y="2563202"/>
            <a:ext cx="3115977" cy="1731595"/>
          </a:xfrm>
          <a:prstGeom prst="rect">
            <a:avLst/>
          </a:prstGeom>
          <a:blipFill dpi="0" rotWithShape="1">
            <a:blip r:embed="rId4">
              <a:alphaModFix amt="3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Marcador de Posição do Rodapé 3">
            <a:extLst>
              <a:ext uri="{FF2B5EF4-FFF2-40B4-BE49-F238E27FC236}">
                <a16:creationId xmlns:a16="http://schemas.microsoft.com/office/drawing/2014/main" id="{9046130C-647E-4C14-89A2-F5EB7194D7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293546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D8C621E5-6C49-482C-ADE1-FB00525303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A4D10C6-C2C2-4A3C-93AE-1ED13CB70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11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37CBF2-834E-4E24-8A70-1B244C4F24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83C097E5-28E1-4A71-ACAE-9358B4D08E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Dessincronização em fase do sinal recebido nos dois canais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A7B0675-22C0-4074-87BB-21B7BCE0C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04" y="1386428"/>
            <a:ext cx="8100392" cy="44916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7BE486F-1D54-4CB5-BBE1-2C50050856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02" y="1386428"/>
            <a:ext cx="8164996" cy="4563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Marcador de Posição do Rodapé 3">
            <a:extLst>
              <a:ext uri="{FF2B5EF4-FFF2-40B4-BE49-F238E27FC236}">
                <a16:creationId xmlns:a16="http://schemas.microsoft.com/office/drawing/2014/main" id="{1AEF65E8-854A-4988-9E61-59E8B1F6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347056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57F4DC8B-2E16-4F20-865D-6A14C2648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2F8CD3A-F610-4B5E-9911-16C151CB553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0284837-5AB9-4031-BAF8-2668BCDD3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12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B1316367-99BE-4AEF-B4C9-242FD4D5B3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07A3730C-6519-4073-96D3-47FE97813B0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Disposição geográfica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5743E50-7D25-4A15-82DD-716288802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814" y="1543465"/>
            <a:ext cx="4868763" cy="4308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101AB92-28BC-443B-A77C-3C43C9502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82" y="1920218"/>
            <a:ext cx="6710827" cy="3565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Marcador de Posição de Conteúdo 14">
            <a:extLst>
              <a:ext uri="{FF2B5EF4-FFF2-40B4-BE49-F238E27FC236}">
                <a16:creationId xmlns:a16="http://schemas.microsoft.com/office/drawing/2014/main" id="{FDA9ADCC-34E8-4734-932A-7D353F3352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60" y="2688674"/>
            <a:ext cx="6371840" cy="3460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Marcador de Posição do Rodapé 3">
            <a:extLst>
              <a:ext uri="{FF2B5EF4-FFF2-40B4-BE49-F238E27FC236}">
                <a16:creationId xmlns:a16="http://schemas.microsoft.com/office/drawing/2014/main" id="{18328A92-A88C-410D-8665-3A55F6D68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937240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Marcador de Posição de Conteúdo 7">
            <a:extLst>
              <a:ext uri="{FF2B5EF4-FFF2-40B4-BE49-F238E27FC236}">
                <a16:creationId xmlns:a16="http://schemas.microsoft.com/office/drawing/2014/main" id="{C6F77B57-9B36-4CAB-A767-48130DC1B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5562479"/>
              </p:ext>
            </p:extLst>
          </p:nvPr>
        </p:nvGraphicFramePr>
        <p:xfrm>
          <a:off x="612775" y="1439863"/>
          <a:ext cx="7488238" cy="4525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13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DB1B760-DC61-405B-8C54-0DF5D5F186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Casos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F500DDC-ECB8-4601-AF57-71895AF8A8DF}"/>
              </a:ext>
            </a:extLst>
          </p:cNvPr>
          <p:cNvSpPr txBox="1"/>
          <p:nvPr/>
        </p:nvSpPr>
        <p:spPr>
          <a:xfrm>
            <a:off x="2411760" y="1860108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Posicionou-se o veículo, em posição estática, a 15m do recetor, com um tempo de integração de 0.2s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57B52D0-78CC-4BB8-A792-0925FBE4A10D}"/>
              </a:ext>
            </a:extLst>
          </p:cNvPr>
          <p:cNvSpPr txBox="1"/>
          <p:nvPr/>
        </p:nvSpPr>
        <p:spPr>
          <a:xfrm>
            <a:off x="2339752" y="3573016"/>
            <a:ext cx="5688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Aumentou-se o tempo de integração para 2s e fez-se passar o veículo a uma velocidade de aproximadamente 40km/h com uma posição inicial a 15m da antena que recebe o sinal refletido e passando a 1m desta na sua posição mais próxima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F944E2C4-CD0E-48AC-A150-EB7F136FE8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7751" y="1790253"/>
            <a:ext cx="6710827" cy="35655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Marcador de Posição do Rodapé 3">
            <a:extLst>
              <a:ext uri="{FF2B5EF4-FFF2-40B4-BE49-F238E27FC236}">
                <a16:creationId xmlns:a16="http://schemas.microsoft.com/office/drawing/2014/main" id="{1EC849B8-549C-468F-986B-AA49D0EB5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102035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14</a:t>
            </a:fld>
            <a:endParaRPr lang="pt-PT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AB6D306-456C-448C-99BE-0B04831FF7AA}"/>
              </a:ext>
            </a:extLst>
          </p:cNvPr>
          <p:cNvSpPr txBox="1"/>
          <p:nvPr/>
        </p:nvSpPr>
        <p:spPr bwMode="auto">
          <a:xfrm>
            <a:off x="1115616" y="476672"/>
            <a:ext cx="7847012" cy="685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r">
              <a:defRPr/>
            </a:pPr>
            <a:r>
              <a:rPr lang="pt-PT" sz="2000" b="1" dirty="0">
                <a:solidFill>
                  <a:srgbClr val="1F497D">
                    <a:lumMod val="75000"/>
                  </a:srgb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Agenda</a:t>
            </a:r>
          </a:p>
          <a:p>
            <a:pPr algn="r">
              <a:defRPr/>
            </a:pPr>
            <a:endParaRPr lang="pt-PT" sz="1600" b="1" dirty="0">
              <a:solidFill>
                <a:srgbClr val="1F497D">
                  <a:lumMod val="75000"/>
                </a:srgbClr>
              </a:solidFill>
              <a:latin typeface="Mob" pitchFamily="50" charset="0"/>
            </a:endParaRPr>
          </a:p>
        </p:txBody>
      </p:sp>
      <p:grpSp>
        <p:nvGrpSpPr>
          <p:cNvPr id="28" name="Grupo 38">
            <a:extLst>
              <a:ext uri="{FF2B5EF4-FFF2-40B4-BE49-F238E27FC236}">
                <a16:creationId xmlns:a16="http://schemas.microsoft.com/office/drawing/2014/main" id="{4E1FE33D-4F65-4709-B7B6-9023D68B59FE}"/>
              </a:ext>
            </a:extLst>
          </p:cNvPr>
          <p:cNvGrpSpPr/>
          <p:nvPr/>
        </p:nvGrpSpPr>
        <p:grpSpPr bwMode="auto">
          <a:xfrm>
            <a:off x="693927" y="3871148"/>
            <a:ext cx="6984776" cy="432048"/>
            <a:chOff x="740348" y="1381613"/>
            <a:chExt cx="5678311" cy="547383"/>
          </a:xfrm>
          <a:noFill/>
        </p:grpSpPr>
        <p:sp>
          <p:nvSpPr>
            <p:cNvPr id="29" name="Rectângulo arredondado 45">
              <a:extLst>
                <a:ext uri="{FF2B5EF4-FFF2-40B4-BE49-F238E27FC236}">
                  <a16:creationId xmlns:a16="http://schemas.microsoft.com/office/drawing/2014/main" id="{E883A9D5-CE8D-4A33-9C87-E20075C77428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Considerações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finais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A5DCAFE-6F9A-4FFC-B88A-3C12D3FDD513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4</a:t>
              </a:r>
            </a:p>
          </p:txBody>
        </p:sp>
      </p:grpSp>
      <p:grpSp>
        <p:nvGrpSpPr>
          <p:cNvPr id="18" name="Grupo 38">
            <a:extLst>
              <a:ext uri="{FF2B5EF4-FFF2-40B4-BE49-F238E27FC236}">
                <a16:creationId xmlns:a16="http://schemas.microsoft.com/office/drawing/2014/main" id="{6F584345-7B06-43DA-A69E-A29072CC9E0B}"/>
              </a:ext>
            </a:extLst>
          </p:cNvPr>
          <p:cNvGrpSpPr/>
          <p:nvPr/>
        </p:nvGrpSpPr>
        <p:grpSpPr bwMode="auto">
          <a:xfrm>
            <a:off x="683568" y="1639387"/>
            <a:ext cx="6984776" cy="432048"/>
            <a:chOff x="740348" y="1381613"/>
            <a:chExt cx="5678311" cy="547383"/>
          </a:xfrm>
          <a:noFill/>
        </p:grpSpPr>
        <p:sp>
          <p:nvSpPr>
            <p:cNvPr id="19" name="Rectângulo arredondado 45">
              <a:extLst>
                <a:ext uri="{FF2B5EF4-FFF2-40B4-BE49-F238E27FC236}">
                  <a16:creationId xmlns:a16="http://schemas.microsoft.com/office/drawing/2014/main" id="{CAF4CC9C-6A1D-4263-B508-DCEB556F86C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Objetivos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da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dissertação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331F80-55FB-4B05-A582-5F53E0615EAA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1</a:t>
              </a:r>
            </a:p>
          </p:txBody>
        </p:sp>
      </p:grpSp>
      <p:grpSp>
        <p:nvGrpSpPr>
          <p:cNvPr id="22" name="Grupo 38">
            <a:extLst>
              <a:ext uri="{FF2B5EF4-FFF2-40B4-BE49-F238E27FC236}">
                <a16:creationId xmlns:a16="http://schemas.microsoft.com/office/drawing/2014/main" id="{9477DC2A-B56E-461B-9D1F-D6503DA4763B}"/>
              </a:ext>
            </a:extLst>
          </p:cNvPr>
          <p:cNvGrpSpPr/>
          <p:nvPr/>
        </p:nvGrpSpPr>
        <p:grpSpPr bwMode="auto">
          <a:xfrm>
            <a:off x="683568" y="2383308"/>
            <a:ext cx="6984776" cy="432048"/>
            <a:chOff x="740348" y="1381613"/>
            <a:chExt cx="5678311" cy="547383"/>
          </a:xfrm>
          <a:noFill/>
        </p:grpSpPr>
        <p:sp>
          <p:nvSpPr>
            <p:cNvPr id="23" name="Rectângulo arredondado 45">
              <a:extLst>
                <a:ext uri="{FF2B5EF4-FFF2-40B4-BE49-F238E27FC236}">
                  <a16:creationId xmlns:a16="http://schemas.microsoft.com/office/drawing/2014/main" id="{0D0A9201-E445-4F24-9458-5CD4FA43A910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Experiência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691BA28-31B0-4039-8324-A426375065E5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2</a:t>
              </a:r>
            </a:p>
          </p:txBody>
        </p:sp>
      </p:grpSp>
      <p:grpSp>
        <p:nvGrpSpPr>
          <p:cNvPr id="33" name="Grupo 38">
            <a:extLst>
              <a:ext uri="{FF2B5EF4-FFF2-40B4-BE49-F238E27FC236}">
                <a16:creationId xmlns:a16="http://schemas.microsoft.com/office/drawing/2014/main" id="{76E682F8-F267-468F-B0AF-DC01B6B3CEA3}"/>
              </a:ext>
            </a:extLst>
          </p:cNvPr>
          <p:cNvGrpSpPr/>
          <p:nvPr/>
        </p:nvGrpSpPr>
        <p:grpSpPr bwMode="auto">
          <a:xfrm>
            <a:off x="683568" y="3137819"/>
            <a:ext cx="6984776" cy="432048"/>
            <a:chOff x="740348" y="1381613"/>
            <a:chExt cx="5678311" cy="547383"/>
          </a:xfrm>
        </p:grpSpPr>
        <p:sp>
          <p:nvSpPr>
            <p:cNvPr id="34" name="Rectângulo arredondado 45">
              <a:extLst>
                <a:ext uri="{FF2B5EF4-FFF2-40B4-BE49-F238E27FC236}">
                  <a16:creationId xmlns:a16="http://schemas.microsoft.com/office/drawing/2014/main" id="{A69C007C-D7B2-44ED-8EB7-E73F31CD38F9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Resultados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9AE9262-4EB8-4037-BFA9-986A4C4DAC0F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3</a:t>
              </a:r>
            </a:p>
          </p:txBody>
        </p:sp>
      </p:grpSp>
      <p:sp>
        <p:nvSpPr>
          <p:cNvPr id="21" name="Marcador de Posição do Rodapé 3">
            <a:extLst>
              <a:ext uri="{FF2B5EF4-FFF2-40B4-BE49-F238E27FC236}">
                <a16:creationId xmlns:a16="http://schemas.microsoft.com/office/drawing/2014/main" id="{646F8000-75F0-4ECB-AE53-A3FF919FA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877660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15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Resultados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DB1B760-DC61-405B-8C54-0DF5D5F186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Caso 1</a:t>
            </a:r>
          </a:p>
        </p:txBody>
      </p:sp>
      <p:pic>
        <p:nvPicPr>
          <p:cNvPr id="13" name="Marcador de Posição de Conteúdo 12">
            <a:extLst>
              <a:ext uri="{FF2B5EF4-FFF2-40B4-BE49-F238E27FC236}">
                <a16:creationId xmlns:a16="http://schemas.microsoft.com/office/drawing/2014/main" id="{AAAC39F5-F37D-48EB-ADFE-3C0BF1346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72" y="1694140"/>
            <a:ext cx="8511656" cy="3469720"/>
          </a:xfrm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7AE7A2FF-CE4B-4B8D-BF67-1DB5B7D79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872020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16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Resultados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DB1B760-DC61-405B-8C54-0DF5D5F186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Caso 2</a:t>
            </a:r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149BCC2E-3745-41DD-8FB7-D104CBFD5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43" y="1700808"/>
            <a:ext cx="8360314" cy="3630136"/>
          </a:xfrm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63A4AD68-8916-4669-B880-876563132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422026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17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Resultados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DB1B760-DC61-405B-8C54-0DF5D5F186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Caso 2a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D6FED686-F77B-47BE-9203-A7C4554F02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24" y="1813396"/>
            <a:ext cx="8317152" cy="3231207"/>
          </a:xfrm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89BF412C-F799-4E19-8CF7-2A601497D0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1956084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18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Resultados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DB1B760-DC61-405B-8C54-0DF5D5F186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Caso 2a</a:t>
            </a:r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4CB6163F-DC8D-4192-8AC7-61736752F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4824"/>
            <a:ext cx="9144000" cy="3600412"/>
          </a:xfrm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B334E67C-CAE4-4637-B6ED-34B880C8E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1496186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19</a:t>
            </a:fld>
            <a:endParaRPr lang="pt-PT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AB6D306-456C-448C-99BE-0B04831FF7AA}"/>
              </a:ext>
            </a:extLst>
          </p:cNvPr>
          <p:cNvSpPr txBox="1"/>
          <p:nvPr/>
        </p:nvSpPr>
        <p:spPr bwMode="auto">
          <a:xfrm>
            <a:off x="1115616" y="476672"/>
            <a:ext cx="7847012" cy="685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r">
              <a:defRPr/>
            </a:pPr>
            <a:r>
              <a:rPr lang="pt-PT" sz="2000" b="1" dirty="0">
                <a:solidFill>
                  <a:srgbClr val="1F497D">
                    <a:lumMod val="75000"/>
                  </a:srgb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Agenda</a:t>
            </a:r>
          </a:p>
          <a:p>
            <a:pPr algn="r">
              <a:defRPr/>
            </a:pPr>
            <a:endParaRPr lang="pt-PT" sz="1600" b="1" dirty="0">
              <a:solidFill>
                <a:srgbClr val="1F497D">
                  <a:lumMod val="75000"/>
                </a:srgbClr>
              </a:solidFill>
              <a:latin typeface="Mob" pitchFamily="50" charset="0"/>
            </a:endParaRPr>
          </a:p>
        </p:txBody>
      </p:sp>
      <p:grpSp>
        <p:nvGrpSpPr>
          <p:cNvPr id="25" name="Grupo 38">
            <a:extLst>
              <a:ext uri="{FF2B5EF4-FFF2-40B4-BE49-F238E27FC236}">
                <a16:creationId xmlns:a16="http://schemas.microsoft.com/office/drawing/2014/main" id="{661EEF38-CDFD-41A7-8941-F7D500D821B7}"/>
              </a:ext>
            </a:extLst>
          </p:cNvPr>
          <p:cNvGrpSpPr/>
          <p:nvPr/>
        </p:nvGrpSpPr>
        <p:grpSpPr bwMode="auto">
          <a:xfrm>
            <a:off x="693927" y="3127228"/>
            <a:ext cx="6984776" cy="432048"/>
            <a:chOff x="740348" y="1381613"/>
            <a:chExt cx="5678311" cy="547383"/>
          </a:xfrm>
          <a:noFill/>
        </p:grpSpPr>
        <p:sp>
          <p:nvSpPr>
            <p:cNvPr id="26" name="Rectângulo arredondado 45">
              <a:extLst>
                <a:ext uri="{FF2B5EF4-FFF2-40B4-BE49-F238E27FC236}">
                  <a16:creationId xmlns:a16="http://schemas.microsoft.com/office/drawing/2014/main" id="{C69DBA71-14A4-4537-99B3-7F96F789F1D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Resultados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BE413DE-0608-4C9C-9036-6F902AE9F29C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3</a:t>
              </a:r>
            </a:p>
          </p:txBody>
        </p:sp>
      </p:grpSp>
      <p:grpSp>
        <p:nvGrpSpPr>
          <p:cNvPr id="18" name="Grupo 38">
            <a:extLst>
              <a:ext uri="{FF2B5EF4-FFF2-40B4-BE49-F238E27FC236}">
                <a16:creationId xmlns:a16="http://schemas.microsoft.com/office/drawing/2014/main" id="{6F584345-7B06-43DA-A69E-A29072CC9E0B}"/>
              </a:ext>
            </a:extLst>
          </p:cNvPr>
          <p:cNvGrpSpPr/>
          <p:nvPr/>
        </p:nvGrpSpPr>
        <p:grpSpPr bwMode="auto">
          <a:xfrm>
            <a:off x="683568" y="1639387"/>
            <a:ext cx="6984776" cy="432048"/>
            <a:chOff x="740348" y="1381613"/>
            <a:chExt cx="5678311" cy="547383"/>
          </a:xfrm>
          <a:noFill/>
        </p:grpSpPr>
        <p:sp>
          <p:nvSpPr>
            <p:cNvPr id="19" name="Rectângulo arredondado 45">
              <a:extLst>
                <a:ext uri="{FF2B5EF4-FFF2-40B4-BE49-F238E27FC236}">
                  <a16:creationId xmlns:a16="http://schemas.microsoft.com/office/drawing/2014/main" id="{CAF4CC9C-6A1D-4263-B508-DCEB556F86C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Objetivos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da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dissertação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331F80-55FB-4B05-A582-5F53E0615EAA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1</a:t>
              </a:r>
            </a:p>
          </p:txBody>
        </p:sp>
      </p:grpSp>
      <p:grpSp>
        <p:nvGrpSpPr>
          <p:cNvPr id="22" name="Grupo 38">
            <a:extLst>
              <a:ext uri="{FF2B5EF4-FFF2-40B4-BE49-F238E27FC236}">
                <a16:creationId xmlns:a16="http://schemas.microsoft.com/office/drawing/2014/main" id="{F84E5B9A-265B-46F0-A261-0A7E22C20081}"/>
              </a:ext>
            </a:extLst>
          </p:cNvPr>
          <p:cNvGrpSpPr/>
          <p:nvPr/>
        </p:nvGrpSpPr>
        <p:grpSpPr bwMode="auto">
          <a:xfrm>
            <a:off x="683568" y="2383308"/>
            <a:ext cx="6984776" cy="432048"/>
            <a:chOff x="740348" y="1381613"/>
            <a:chExt cx="5678311" cy="547383"/>
          </a:xfrm>
          <a:noFill/>
        </p:grpSpPr>
        <p:sp>
          <p:nvSpPr>
            <p:cNvPr id="23" name="Rectângulo arredondado 45">
              <a:extLst>
                <a:ext uri="{FF2B5EF4-FFF2-40B4-BE49-F238E27FC236}">
                  <a16:creationId xmlns:a16="http://schemas.microsoft.com/office/drawing/2014/main" id="{A07679EC-6FB9-4A78-8FE8-A1DF8446A8D2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Experiência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FEA4A9C-BBE7-4F3D-A518-3FCE68D723E8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2</a:t>
              </a:r>
            </a:p>
          </p:txBody>
        </p:sp>
      </p:grpSp>
      <p:grpSp>
        <p:nvGrpSpPr>
          <p:cNvPr id="33" name="Grupo 38">
            <a:extLst>
              <a:ext uri="{FF2B5EF4-FFF2-40B4-BE49-F238E27FC236}">
                <a16:creationId xmlns:a16="http://schemas.microsoft.com/office/drawing/2014/main" id="{93FD6699-6739-4488-A0DD-E0FE22A2C6F7}"/>
              </a:ext>
            </a:extLst>
          </p:cNvPr>
          <p:cNvGrpSpPr/>
          <p:nvPr/>
        </p:nvGrpSpPr>
        <p:grpSpPr bwMode="auto">
          <a:xfrm>
            <a:off x="683568" y="3854750"/>
            <a:ext cx="6984776" cy="432048"/>
            <a:chOff x="740348" y="1381613"/>
            <a:chExt cx="5678311" cy="547383"/>
          </a:xfrm>
        </p:grpSpPr>
        <p:sp>
          <p:nvSpPr>
            <p:cNvPr id="34" name="Rectângulo arredondado 45">
              <a:extLst>
                <a:ext uri="{FF2B5EF4-FFF2-40B4-BE49-F238E27FC236}">
                  <a16:creationId xmlns:a16="http://schemas.microsoft.com/office/drawing/2014/main" id="{1D80BE38-33AF-4B72-A315-C4ABD09B31B5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Considerações</a:t>
              </a:r>
              <a:r>
                <a:rPr lang="en-US" b="1" dirty="0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 </a:t>
              </a: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finais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C86E2E6-8F27-4BB2-993C-CA046EA15E8C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4</a:t>
              </a:r>
            </a:p>
          </p:txBody>
        </p:sp>
      </p:grpSp>
      <p:sp>
        <p:nvSpPr>
          <p:cNvPr id="21" name="Marcador de Posição do Rodapé 3">
            <a:extLst>
              <a:ext uri="{FF2B5EF4-FFF2-40B4-BE49-F238E27FC236}">
                <a16:creationId xmlns:a16="http://schemas.microsoft.com/office/drawing/2014/main" id="{FD05147C-5B05-4BCE-98FA-4CA24AF43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567771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06.09.20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2</a:t>
            </a:fld>
            <a:endParaRPr lang="pt-PT"/>
          </a:p>
        </p:txBody>
      </p:sp>
      <p:grpSp>
        <p:nvGrpSpPr>
          <p:cNvPr id="8" name="Grupo 4">
            <a:extLst>
              <a:ext uri="{FF2B5EF4-FFF2-40B4-BE49-F238E27FC236}">
                <a16:creationId xmlns:a16="http://schemas.microsoft.com/office/drawing/2014/main" id="{E6615901-B221-476F-A015-F157C6E28933}"/>
              </a:ext>
            </a:extLst>
          </p:cNvPr>
          <p:cNvGrpSpPr/>
          <p:nvPr/>
        </p:nvGrpSpPr>
        <p:grpSpPr bwMode="auto">
          <a:xfrm>
            <a:off x="683568" y="1628800"/>
            <a:ext cx="6984776" cy="432050"/>
            <a:chOff x="740348" y="1381611"/>
            <a:chExt cx="5678311" cy="547385"/>
          </a:xfrm>
        </p:grpSpPr>
        <p:sp>
          <p:nvSpPr>
            <p:cNvPr id="9" name="Rectângulo arredondado 6">
              <a:extLst>
                <a:ext uri="{FF2B5EF4-FFF2-40B4-BE49-F238E27FC236}">
                  <a16:creationId xmlns:a16="http://schemas.microsoft.com/office/drawing/2014/main" id="{3F950378-3729-4C62-B47E-F3E12753BA6D}"/>
                </a:ext>
              </a:extLst>
            </p:cNvPr>
            <p:cNvSpPr/>
            <p:nvPr/>
          </p:nvSpPr>
          <p:spPr>
            <a:xfrm>
              <a:off x="1017870" y="1381611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pt-PT" b="1" dirty="0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Objetivos da dissertação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7A8070-57AF-4BEA-90D8-9888E4EC7C78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1</a:t>
              </a:r>
            </a:p>
          </p:txBody>
        </p:sp>
      </p:grpSp>
      <p:sp>
        <p:nvSpPr>
          <p:cNvPr id="11" name="Subtítulo 2">
            <a:extLst>
              <a:ext uri="{FF2B5EF4-FFF2-40B4-BE49-F238E27FC236}">
                <a16:creationId xmlns:a16="http://schemas.microsoft.com/office/drawing/2014/main" id="{2AB6D306-456C-448C-99BE-0B04831FF7AA}"/>
              </a:ext>
            </a:extLst>
          </p:cNvPr>
          <p:cNvSpPr txBox="1"/>
          <p:nvPr/>
        </p:nvSpPr>
        <p:spPr bwMode="auto">
          <a:xfrm>
            <a:off x="1115616" y="476672"/>
            <a:ext cx="7847012" cy="685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r">
              <a:defRPr/>
            </a:pPr>
            <a:r>
              <a:rPr lang="pt-PT" sz="2000" b="1" dirty="0">
                <a:solidFill>
                  <a:srgbClr val="1F497D">
                    <a:lumMod val="75000"/>
                  </a:srgb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Agenda</a:t>
            </a:r>
          </a:p>
          <a:p>
            <a:pPr algn="r">
              <a:defRPr/>
            </a:pPr>
            <a:endParaRPr lang="pt-PT" sz="1600" b="1" dirty="0">
              <a:solidFill>
                <a:srgbClr val="1F497D">
                  <a:lumMod val="75000"/>
                </a:srgbClr>
              </a:solidFill>
              <a:latin typeface="Mob" pitchFamily="50" charset="0"/>
            </a:endParaRPr>
          </a:p>
        </p:txBody>
      </p:sp>
      <p:grpSp>
        <p:nvGrpSpPr>
          <p:cNvPr id="16" name="Grupo 38">
            <a:extLst>
              <a:ext uri="{FF2B5EF4-FFF2-40B4-BE49-F238E27FC236}">
                <a16:creationId xmlns:a16="http://schemas.microsoft.com/office/drawing/2014/main" id="{54A035C4-03FA-4930-BB3D-A14D80202DE9}"/>
              </a:ext>
            </a:extLst>
          </p:cNvPr>
          <p:cNvGrpSpPr/>
          <p:nvPr/>
        </p:nvGrpSpPr>
        <p:grpSpPr bwMode="auto">
          <a:xfrm>
            <a:off x="683568" y="2420888"/>
            <a:ext cx="6984776" cy="432048"/>
            <a:chOff x="740348" y="1381613"/>
            <a:chExt cx="5678311" cy="547383"/>
          </a:xfrm>
        </p:grpSpPr>
        <p:sp>
          <p:nvSpPr>
            <p:cNvPr id="17" name="Rectângulo arredondado 45">
              <a:extLst>
                <a:ext uri="{FF2B5EF4-FFF2-40B4-BE49-F238E27FC236}">
                  <a16:creationId xmlns:a16="http://schemas.microsoft.com/office/drawing/2014/main" id="{B50CCF17-71E9-4E33-B039-86E935D4318D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Experiência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CB3F8B-666B-44B5-ACA6-66D5C44249A3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2</a:t>
              </a:r>
            </a:p>
          </p:txBody>
        </p:sp>
      </p:grpSp>
      <p:grpSp>
        <p:nvGrpSpPr>
          <p:cNvPr id="13" name="Grupo 38">
            <a:extLst>
              <a:ext uri="{FF2B5EF4-FFF2-40B4-BE49-F238E27FC236}">
                <a16:creationId xmlns:a16="http://schemas.microsoft.com/office/drawing/2014/main" id="{0AA6E8B1-5A5D-47FC-AF4F-75FA8FEAF511}"/>
              </a:ext>
            </a:extLst>
          </p:cNvPr>
          <p:cNvGrpSpPr/>
          <p:nvPr/>
        </p:nvGrpSpPr>
        <p:grpSpPr bwMode="auto">
          <a:xfrm>
            <a:off x="683568" y="3137819"/>
            <a:ext cx="6984776" cy="432048"/>
            <a:chOff x="740348" y="1381613"/>
            <a:chExt cx="5678311" cy="547383"/>
          </a:xfrm>
        </p:grpSpPr>
        <p:sp>
          <p:nvSpPr>
            <p:cNvPr id="14" name="Rectângulo arredondado 45">
              <a:extLst>
                <a:ext uri="{FF2B5EF4-FFF2-40B4-BE49-F238E27FC236}">
                  <a16:creationId xmlns:a16="http://schemas.microsoft.com/office/drawing/2014/main" id="{52DAB5B5-DD32-425B-8ADE-F3F768FAB836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Resultados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A5B174B-AF36-4B8B-894E-81A98A088EAC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3</a:t>
              </a:r>
            </a:p>
          </p:txBody>
        </p:sp>
      </p:grpSp>
      <p:grpSp>
        <p:nvGrpSpPr>
          <p:cNvPr id="19" name="Grupo 38">
            <a:extLst>
              <a:ext uri="{FF2B5EF4-FFF2-40B4-BE49-F238E27FC236}">
                <a16:creationId xmlns:a16="http://schemas.microsoft.com/office/drawing/2014/main" id="{46B9D610-0F9C-49A5-A3E7-FD68D12A0852}"/>
              </a:ext>
            </a:extLst>
          </p:cNvPr>
          <p:cNvGrpSpPr/>
          <p:nvPr/>
        </p:nvGrpSpPr>
        <p:grpSpPr bwMode="auto">
          <a:xfrm>
            <a:off x="683568" y="3854750"/>
            <a:ext cx="6984776" cy="432048"/>
            <a:chOff x="740348" y="1381613"/>
            <a:chExt cx="5678311" cy="547383"/>
          </a:xfrm>
        </p:grpSpPr>
        <p:sp>
          <p:nvSpPr>
            <p:cNvPr id="20" name="Rectângulo arredondado 45">
              <a:extLst>
                <a:ext uri="{FF2B5EF4-FFF2-40B4-BE49-F238E27FC236}">
                  <a16:creationId xmlns:a16="http://schemas.microsoft.com/office/drawing/2014/main" id="{6897A97A-428F-4F2C-A11B-3D24B3EEBFF3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Considerações</a:t>
              </a:r>
              <a:r>
                <a:rPr lang="en-US" b="1" dirty="0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 </a:t>
              </a: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finais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93790A-53FB-4BDD-B627-9EF02FE356FB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4</a:t>
              </a:r>
            </a:p>
          </p:txBody>
        </p:sp>
      </p:grpSp>
      <p:sp>
        <p:nvSpPr>
          <p:cNvPr id="22" name="Marcador de Posição do Rodapé 3">
            <a:extLst>
              <a:ext uri="{FF2B5EF4-FFF2-40B4-BE49-F238E27FC236}">
                <a16:creationId xmlns:a16="http://schemas.microsoft.com/office/drawing/2014/main" id="{628D024E-9899-4504-A05B-4DFDD78890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220294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51DE455-FC0E-4BB0-B7B1-852B0FF322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BCE1E65-2684-499B-970C-C6C1F6AB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20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AE0F3146-F07A-4466-827B-F4EF8B3C55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Considerações Finais</a:t>
            </a:r>
          </a:p>
        </p:txBody>
      </p:sp>
      <p:graphicFrame>
        <p:nvGraphicFramePr>
          <p:cNvPr id="8" name="Marcador de Posição de Conteúdo 7">
            <a:extLst>
              <a:ext uri="{FF2B5EF4-FFF2-40B4-BE49-F238E27FC236}">
                <a16:creationId xmlns:a16="http://schemas.microsoft.com/office/drawing/2014/main" id="{B1EE90AE-C112-4E13-8B1F-6331414FFDAC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435128848"/>
              </p:ext>
            </p:extLst>
          </p:nvPr>
        </p:nvGraphicFramePr>
        <p:xfrm>
          <a:off x="540420" y="1412776"/>
          <a:ext cx="7992020" cy="4943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Marcador de Posição do Rodapé 3">
            <a:extLst>
              <a:ext uri="{FF2B5EF4-FFF2-40B4-BE49-F238E27FC236}">
                <a16:creationId xmlns:a16="http://schemas.microsoft.com/office/drawing/2014/main" id="{14925359-EF1E-4ADB-BE4E-C67409050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843808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68" y="3876771"/>
            <a:ext cx="9158468" cy="300861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1520" y="5013176"/>
            <a:ext cx="7812000" cy="504000"/>
          </a:xfrm>
        </p:spPr>
        <p:txBody>
          <a:bodyPr>
            <a:normAutofit/>
          </a:bodyPr>
          <a:lstStyle/>
          <a:p>
            <a:pPr algn="l"/>
            <a:r>
              <a:rPr lang="pt-PT" i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Deteção de Alvos em Sistemas de Radares Passivos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1520" y="5760736"/>
            <a:ext cx="6408000" cy="764608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charset="0"/>
                <a:ea typeface="ＭＳ Ｐゴシック" charset="0"/>
                <a:cs typeface="Arial" charset="0"/>
              </a:rPr>
              <a:t>Aluno mestrando: ASPOF EN-AEL Lobo Sénica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PT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charset="0"/>
                <a:ea typeface="ＭＳ Ｐゴシック" charset="0"/>
                <a:cs typeface="Arial" charset="0"/>
              </a:rPr>
              <a:t>Orientador: PROF Paulo Marques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b="1" dirty="0" err="1">
                <a:solidFill>
                  <a:prstClr val="white"/>
                </a:solidFill>
                <a:latin typeface="Trebuchet MS" charset="0"/>
                <a:ea typeface="ＭＳ Ｐゴシック" charset="0"/>
                <a:cs typeface="Arial" charset="0"/>
              </a:rPr>
              <a:t>Co-orientador</a:t>
            </a:r>
            <a:r>
              <a:rPr lang="pt-PT" b="1" dirty="0">
                <a:solidFill>
                  <a:prstClr val="white"/>
                </a:solidFill>
                <a:latin typeface="Trebuchet MS" charset="0"/>
                <a:ea typeface="ＭＳ Ｐゴシック" charset="0"/>
                <a:cs typeface="Arial" charset="0"/>
              </a:rPr>
              <a:t>: CFR EN-AEL Fidalgo Neves</a:t>
            </a:r>
            <a:endParaRPr kumimoji="0" lang="pt-PT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charset="0"/>
              <a:ea typeface="ＭＳ Ｐゴシック" charset="0"/>
              <a:cs typeface="Arial" charset="0"/>
            </a:endParaRPr>
          </a:p>
          <a:p>
            <a:endParaRPr lang="pt-PT" sz="16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51040" y="5445280"/>
            <a:ext cx="7812000" cy="50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pt-PT" sz="2000" b="1" i="0" kern="1200" dirty="0" smtClean="0">
                <a:solidFill>
                  <a:srgbClr val="002060"/>
                </a:solidFill>
                <a:latin typeface="Trebuchet MS" pitchFamily="34" charset="0"/>
                <a:ea typeface="+mj-ea"/>
                <a:cs typeface="+mj-cs"/>
              </a:defRPr>
            </a:lvl1pPr>
          </a:lstStyle>
          <a:p>
            <a:endParaRPr lang="pt-PT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71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3</a:t>
            </a:fld>
            <a:endParaRPr lang="pt-PT"/>
          </a:p>
        </p:txBody>
      </p:sp>
      <p:grpSp>
        <p:nvGrpSpPr>
          <p:cNvPr id="8" name="Grupo 4">
            <a:extLst>
              <a:ext uri="{FF2B5EF4-FFF2-40B4-BE49-F238E27FC236}">
                <a16:creationId xmlns:a16="http://schemas.microsoft.com/office/drawing/2014/main" id="{E6615901-B221-476F-A015-F157C6E28933}"/>
              </a:ext>
            </a:extLst>
          </p:cNvPr>
          <p:cNvGrpSpPr/>
          <p:nvPr/>
        </p:nvGrpSpPr>
        <p:grpSpPr bwMode="auto">
          <a:xfrm>
            <a:off x="683568" y="1628800"/>
            <a:ext cx="6984776" cy="432050"/>
            <a:chOff x="740348" y="1381611"/>
            <a:chExt cx="5678311" cy="547385"/>
          </a:xfrm>
        </p:grpSpPr>
        <p:sp>
          <p:nvSpPr>
            <p:cNvPr id="9" name="Rectângulo arredondado 6">
              <a:extLst>
                <a:ext uri="{FF2B5EF4-FFF2-40B4-BE49-F238E27FC236}">
                  <a16:creationId xmlns:a16="http://schemas.microsoft.com/office/drawing/2014/main" id="{3F950378-3729-4C62-B47E-F3E12753BA6D}"/>
                </a:ext>
              </a:extLst>
            </p:cNvPr>
            <p:cNvSpPr/>
            <p:nvPr/>
          </p:nvSpPr>
          <p:spPr>
            <a:xfrm>
              <a:off x="1017870" y="1381611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pt-PT" b="1" dirty="0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Objetivos da dissertação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7A8070-57AF-4BEA-90D8-9888E4EC7C78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1</a:t>
              </a:r>
            </a:p>
          </p:txBody>
        </p:sp>
      </p:grpSp>
      <p:sp>
        <p:nvSpPr>
          <p:cNvPr id="11" name="Subtítulo 2">
            <a:extLst>
              <a:ext uri="{FF2B5EF4-FFF2-40B4-BE49-F238E27FC236}">
                <a16:creationId xmlns:a16="http://schemas.microsoft.com/office/drawing/2014/main" id="{2AB6D306-456C-448C-99BE-0B04831FF7AA}"/>
              </a:ext>
            </a:extLst>
          </p:cNvPr>
          <p:cNvSpPr txBox="1"/>
          <p:nvPr/>
        </p:nvSpPr>
        <p:spPr bwMode="auto">
          <a:xfrm>
            <a:off x="1115616" y="476672"/>
            <a:ext cx="7847012" cy="685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r">
              <a:defRPr/>
            </a:pPr>
            <a:r>
              <a:rPr lang="pt-PT" sz="2000" b="1" dirty="0">
                <a:solidFill>
                  <a:srgbClr val="1F497D">
                    <a:lumMod val="75000"/>
                  </a:srgb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Agenda</a:t>
            </a:r>
          </a:p>
          <a:p>
            <a:pPr algn="r">
              <a:defRPr/>
            </a:pPr>
            <a:endParaRPr lang="pt-PT" sz="1600" b="1" dirty="0">
              <a:solidFill>
                <a:srgbClr val="1F497D">
                  <a:lumMod val="75000"/>
                </a:srgbClr>
              </a:solidFill>
              <a:latin typeface="Mob" pitchFamily="50" charset="0"/>
            </a:endParaRPr>
          </a:p>
        </p:txBody>
      </p:sp>
      <p:grpSp>
        <p:nvGrpSpPr>
          <p:cNvPr id="22" name="Grupo 38">
            <a:extLst>
              <a:ext uri="{FF2B5EF4-FFF2-40B4-BE49-F238E27FC236}">
                <a16:creationId xmlns:a16="http://schemas.microsoft.com/office/drawing/2014/main" id="{C2B3D0A4-94A8-4682-8428-1E62CBB27F2E}"/>
              </a:ext>
            </a:extLst>
          </p:cNvPr>
          <p:cNvGrpSpPr/>
          <p:nvPr/>
        </p:nvGrpSpPr>
        <p:grpSpPr bwMode="auto">
          <a:xfrm>
            <a:off x="683568" y="2383308"/>
            <a:ext cx="6984776" cy="432048"/>
            <a:chOff x="740348" y="1381613"/>
            <a:chExt cx="5678311" cy="547383"/>
          </a:xfrm>
          <a:noFill/>
        </p:grpSpPr>
        <p:sp>
          <p:nvSpPr>
            <p:cNvPr id="23" name="Rectângulo arredondado 45">
              <a:extLst>
                <a:ext uri="{FF2B5EF4-FFF2-40B4-BE49-F238E27FC236}">
                  <a16:creationId xmlns:a16="http://schemas.microsoft.com/office/drawing/2014/main" id="{047F20AF-9BF4-4042-B469-43A7FCFD1AFC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Experiência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B4E562-E660-426A-ADFD-65C94F8B59AA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2</a:t>
              </a:r>
            </a:p>
          </p:txBody>
        </p:sp>
      </p:grpSp>
      <p:grpSp>
        <p:nvGrpSpPr>
          <p:cNvPr id="25" name="Grupo 38">
            <a:extLst>
              <a:ext uri="{FF2B5EF4-FFF2-40B4-BE49-F238E27FC236}">
                <a16:creationId xmlns:a16="http://schemas.microsoft.com/office/drawing/2014/main" id="{661EEF38-CDFD-41A7-8941-F7D500D821B7}"/>
              </a:ext>
            </a:extLst>
          </p:cNvPr>
          <p:cNvGrpSpPr/>
          <p:nvPr/>
        </p:nvGrpSpPr>
        <p:grpSpPr bwMode="auto">
          <a:xfrm>
            <a:off x="693927" y="3127228"/>
            <a:ext cx="6984776" cy="432048"/>
            <a:chOff x="740348" y="1381613"/>
            <a:chExt cx="5678311" cy="547383"/>
          </a:xfrm>
          <a:noFill/>
        </p:grpSpPr>
        <p:sp>
          <p:nvSpPr>
            <p:cNvPr id="26" name="Rectângulo arredondado 45">
              <a:extLst>
                <a:ext uri="{FF2B5EF4-FFF2-40B4-BE49-F238E27FC236}">
                  <a16:creationId xmlns:a16="http://schemas.microsoft.com/office/drawing/2014/main" id="{C69DBA71-14A4-4537-99B3-7F96F789F1D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Resultados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BE413DE-0608-4C9C-9036-6F902AE9F29C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3</a:t>
              </a:r>
            </a:p>
          </p:txBody>
        </p:sp>
      </p:grpSp>
      <p:grpSp>
        <p:nvGrpSpPr>
          <p:cNvPr id="28" name="Grupo 38">
            <a:extLst>
              <a:ext uri="{FF2B5EF4-FFF2-40B4-BE49-F238E27FC236}">
                <a16:creationId xmlns:a16="http://schemas.microsoft.com/office/drawing/2014/main" id="{4E1FE33D-4F65-4709-B7B6-9023D68B59FE}"/>
              </a:ext>
            </a:extLst>
          </p:cNvPr>
          <p:cNvGrpSpPr/>
          <p:nvPr/>
        </p:nvGrpSpPr>
        <p:grpSpPr bwMode="auto">
          <a:xfrm>
            <a:off x="693927" y="3871148"/>
            <a:ext cx="6984776" cy="432048"/>
            <a:chOff x="740348" y="1381613"/>
            <a:chExt cx="5678311" cy="547383"/>
          </a:xfrm>
          <a:noFill/>
        </p:grpSpPr>
        <p:sp>
          <p:nvSpPr>
            <p:cNvPr id="29" name="Rectângulo arredondado 45">
              <a:extLst>
                <a:ext uri="{FF2B5EF4-FFF2-40B4-BE49-F238E27FC236}">
                  <a16:creationId xmlns:a16="http://schemas.microsoft.com/office/drawing/2014/main" id="{E883A9D5-CE8D-4A33-9C87-E20075C77428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Considerações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finais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A5DCAFE-6F9A-4FFC-B88A-3C12D3FDD513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4</a:t>
              </a:r>
            </a:p>
          </p:txBody>
        </p:sp>
      </p:grpSp>
      <p:sp>
        <p:nvSpPr>
          <p:cNvPr id="18" name="Marcador de Posição do Rodapé 3">
            <a:extLst>
              <a:ext uri="{FF2B5EF4-FFF2-40B4-BE49-F238E27FC236}">
                <a16:creationId xmlns:a16="http://schemas.microsoft.com/office/drawing/2014/main" id="{D5BC9EA8-B47A-4014-9267-F2C83638AA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365957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DA35C435-9CE8-4E94-89D7-64A5B5EBB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endParaRPr lang="pt-PT" dirty="0"/>
          </a:p>
          <a:p>
            <a:pPr>
              <a:buFont typeface="Arial" panose="020B0604020202020204" pitchFamily="34" charset="0"/>
              <a:buChar char="•"/>
            </a:pPr>
            <a:endParaRPr lang="pt-PT" dirty="0"/>
          </a:p>
          <a:p>
            <a:pPr>
              <a:buFont typeface="Arial" panose="020B0604020202020204" pitchFamily="34" charset="0"/>
              <a:buChar char="•"/>
            </a:pPr>
            <a:endParaRPr lang="pt-PT" dirty="0"/>
          </a:p>
          <a:p>
            <a:pPr>
              <a:buFont typeface="Arial" panose="020B0604020202020204" pitchFamily="34" charset="0"/>
              <a:buChar char="•"/>
            </a:pPr>
            <a:endParaRPr lang="pt-PT" dirty="0"/>
          </a:p>
          <a:p>
            <a:pPr marL="0" indent="0"/>
            <a:endParaRPr lang="pt-PT" dirty="0"/>
          </a:p>
          <a:p>
            <a:endParaRPr lang="pt-PT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600868B-E7A2-44EA-94BF-213D8FCDA3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CE775AC0-DE2F-4C99-8C01-A2D76BA6AC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pt-PT" dirty="0"/>
              <a:t>Não Classificado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C77B024-9B25-4890-8DAE-9C09E4894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4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CC7F107F-C750-4D2E-B53F-0AB8E199F0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Objetivos da dissertação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853D832D-B2F5-42D3-B2A2-48D4D4749B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Abordagem do tema</a:t>
            </a:r>
          </a:p>
        </p:txBody>
      </p:sp>
      <p:grpSp>
        <p:nvGrpSpPr>
          <p:cNvPr id="11" name="Grupo 3">
            <a:extLst>
              <a:ext uri="{FF2B5EF4-FFF2-40B4-BE49-F238E27FC236}">
                <a16:creationId xmlns:a16="http://schemas.microsoft.com/office/drawing/2014/main" id="{AAE2B304-0998-472C-9BE2-92E3A8FE82B3}"/>
              </a:ext>
            </a:extLst>
          </p:cNvPr>
          <p:cNvGrpSpPr/>
          <p:nvPr/>
        </p:nvGrpSpPr>
        <p:grpSpPr>
          <a:xfrm>
            <a:off x="892385" y="1641068"/>
            <a:ext cx="7283152" cy="805510"/>
            <a:chOff x="1919536" y="1888426"/>
            <a:chExt cx="7812868" cy="864096"/>
          </a:xfrm>
        </p:grpSpPr>
        <p:sp>
          <p:nvSpPr>
            <p:cNvPr id="12" name="Rectangle 22">
              <a:extLst>
                <a:ext uri="{FF2B5EF4-FFF2-40B4-BE49-F238E27FC236}">
                  <a16:creationId xmlns:a16="http://schemas.microsoft.com/office/drawing/2014/main" id="{7B8B3BB9-41BC-4E1C-8FDF-D166A8C58D06}"/>
                </a:ext>
              </a:extLst>
            </p:cNvPr>
            <p:cNvSpPr/>
            <p:nvPr/>
          </p:nvSpPr>
          <p:spPr>
            <a:xfrm>
              <a:off x="2459596" y="1975827"/>
              <a:ext cx="7272808" cy="720080"/>
            </a:xfrm>
            <a:prstGeom prst="rect">
              <a:avLst/>
            </a:prstGeom>
            <a:ln>
              <a:solidFill>
                <a:schemeClr val="tx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dirty="0"/>
                <a:t>Estudo do sistema de radar passivo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2AE1B78-F792-4A08-BA80-391152ED2471}"/>
                </a:ext>
              </a:extLst>
            </p:cNvPr>
            <p:cNvSpPr/>
            <p:nvPr/>
          </p:nvSpPr>
          <p:spPr>
            <a:xfrm>
              <a:off x="1919536" y="1888426"/>
              <a:ext cx="864096" cy="8640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1</a:t>
              </a:r>
            </a:p>
          </p:txBody>
        </p:sp>
      </p:grpSp>
      <p:grpSp>
        <p:nvGrpSpPr>
          <p:cNvPr id="15" name="Grupo 5">
            <a:extLst>
              <a:ext uri="{FF2B5EF4-FFF2-40B4-BE49-F238E27FC236}">
                <a16:creationId xmlns:a16="http://schemas.microsoft.com/office/drawing/2014/main" id="{F391C6F0-0470-4B5B-A6E7-B79FF712FDC5}"/>
              </a:ext>
            </a:extLst>
          </p:cNvPr>
          <p:cNvGrpSpPr/>
          <p:nvPr/>
        </p:nvGrpSpPr>
        <p:grpSpPr>
          <a:xfrm>
            <a:off x="892385" y="2967361"/>
            <a:ext cx="7283152" cy="805510"/>
            <a:chOff x="1919536" y="3214470"/>
            <a:chExt cx="7812868" cy="864096"/>
          </a:xfrm>
        </p:grpSpPr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36B0B9F2-269C-48B4-BC5A-62D207F8C82E}"/>
                </a:ext>
              </a:extLst>
            </p:cNvPr>
            <p:cNvSpPr/>
            <p:nvPr/>
          </p:nvSpPr>
          <p:spPr>
            <a:xfrm>
              <a:off x="2459596" y="3316314"/>
              <a:ext cx="7272808" cy="720080"/>
            </a:xfrm>
            <a:prstGeom prst="rect">
              <a:avLst/>
            </a:prstGeom>
            <a:ln>
              <a:solidFill>
                <a:schemeClr val="tx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dirty="0"/>
                <a:t>Deteção de alvos utilizando este sistema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6C02E5E-0C1C-4F82-9D65-06B3ABE38CD1}"/>
                </a:ext>
              </a:extLst>
            </p:cNvPr>
            <p:cNvSpPr/>
            <p:nvPr/>
          </p:nvSpPr>
          <p:spPr>
            <a:xfrm>
              <a:off x="1919536" y="3214470"/>
              <a:ext cx="864096" cy="8640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2</a:t>
              </a:r>
            </a:p>
          </p:txBody>
        </p:sp>
      </p:grpSp>
      <p:grpSp>
        <p:nvGrpSpPr>
          <p:cNvPr id="19" name="Grupo 6">
            <a:extLst>
              <a:ext uri="{FF2B5EF4-FFF2-40B4-BE49-F238E27FC236}">
                <a16:creationId xmlns:a16="http://schemas.microsoft.com/office/drawing/2014/main" id="{C54FE04C-4E54-4E8F-B357-2F0D2BD59F30}"/>
              </a:ext>
            </a:extLst>
          </p:cNvPr>
          <p:cNvGrpSpPr/>
          <p:nvPr/>
        </p:nvGrpSpPr>
        <p:grpSpPr>
          <a:xfrm>
            <a:off x="952899" y="4250797"/>
            <a:ext cx="7226741" cy="805510"/>
            <a:chOff x="1980050" y="4498342"/>
            <a:chExt cx="7752354" cy="864096"/>
          </a:xfrm>
        </p:grpSpPr>
        <p:sp>
          <p:nvSpPr>
            <p:cNvPr id="20" name="Rectangle 24">
              <a:extLst>
                <a:ext uri="{FF2B5EF4-FFF2-40B4-BE49-F238E27FC236}">
                  <a16:creationId xmlns:a16="http://schemas.microsoft.com/office/drawing/2014/main" id="{D2DD98CE-04C9-45EA-B444-ADC39A33DCC6}"/>
                </a:ext>
              </a:extLst>
            </p:cNvPr>
            <p:cNvSpPr/>
            <p:nvPr/>
          </p:nvSpPr>
          <p:spPr>
            <a:xfrm>
              <a:off x="2459596" y="4570350"/>
              <a:ext cx="7272808" cy="720080"/>
            </a:xfrm>
            <a:prstGeom prst="rect">
              <a:avLst/>
            </a:prstGeom>
            <a:ln>
              <a:solidFill>
                <a:schemeClr val="tx2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Aferição</a:t>
              </a:r>
              <a:r>
                <a:rPr lang="en-US" dirty="0"/>
                <a:t> de </a:t>
              </a:r>
              <a:r>
                <a:rPr lang="en-US" dirty="0" err="1"/>
                <a:t>pertinência</a:t>
              </a:r>
              <a:r>
                <a:rPr lang="en-US" dirty="0"/>
                <a:t> e </a:t>
              </a:r>
              <a:r>
                <a:rPr lang="en-US" dirty="0" err="1"/>
                <a:t>aplicabilidade</a:t>
              </a:r>
              <a:r>
                <a:rPr lang="en-US" dirty="0"/>
                <a:t> </a:t>
              </a:r>
              <a:r>
                <a:rPr lang="en-US" dirty="0" err="1"/>
                <a:t>na</a:t>
              </a:r>
              <a:r>
                <a:rPr lang="en-US" dirty="0"/>
                <a:t> </a:t>
              </a:r>
              <a:r>
                <a:rPr lang="en-US" dirty="0" err="1"/>
                <a:t>Marinha</a:t>
              </a:r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4E2258A-D37A-47C1-947B-AEA4750F5579}"/>
                </a:ext>
              </a:extLst>
            </p:cNvPr>
            <p:cNvSpPr/>
            <p:nvPr/>
          </p:nvSpPr>
          <p:spPr>
            <a:xfrm>
              <a:off x="1980050" y="4498342"/>
              <a:ext cx="864096" cy="8640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3</a:t>
              </a:r>
            </a:p>
          </p:txBody>
        </p:sp>
      </p:grpSp>
      <p:sp>
        <p:nvSpPr>
          <p:cNvPr id="26" name="TextBox 29">
            <a:extLst>
              <a:ext uri="{FF2B5EF4-FFF2-40B4-BE49-F238E27FC236}">
                <a16:creationId xmlns:a16="http://schemas.microsoft.com/office/drawing/2014/main" id="{DE6F4EEE-9ABF-4C09-8308-716758B32086}"/>
              </a:ext>
            </a:extLst>
          </p:cNvPr>
          <p:cNvSpPr txBox="1"/>
          <p:nvPr/>
        </p:nvSpPr>
        <p:spPr>
          <a:xfrm>
            <a:off x="2839034" y="2386169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2</a:t>
            </a:r>
          </a:p>
        </p:txBody>
      </p:sp>
      <p:sp>
        <p:nvSpPr>
          <p:cNvPr id="28" name="TextBox 29">
            <a:extLst>
              <a:ext uri="{FF2B5EF4-FFF2-40B4-BE49-F238E27FC236}">
                <a16:creationId xmlns:a16="http://schemas.microsoft.com/office/drawing/2014/main" id="{9D378C88-4FA6-434A-883A-C047AE72BCEE}"/>
              </a:ext>
            </a:extLst>
          </p:cNvPr>
          <p:cNvSpPr txBox="1"/>
          <p:nvPr/>
        </p:nvSpPr>
        <p:spPr>
          <a:xfrm>
            <a:off x="3980173" y="2381220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289C9F-8DC7-4928-8C22-E5AAE174990D}"/>
              </a:ext>
            </a:extLst>
          </p:cNvPr>
          <p:cNvSpPr txBox="1"/>
          <p:nvPr/>
        </p:nvSpPr>
        <p:spPr>
          <a:xfrm>
            <a:off x="1697895" y="2381220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1</a:t>
            </a:r>
          </a:p>
        </p:txBody>
      </p:sp>
      <p:sp>
        <p:nvSpPr>
          <p:cNvPr id="32" name="TextBox 29">
            <a:extLst>
              <a:ext uri="{FF2B5EF4-FFF2-40B4-BE49-F238E27FC236}">
                <a16:creationId xmlns:a16="http://schemas.microsoft.com/office/drawing/2014/main" id="{0715B2E8-B4A4-4DD3-B1E9-D462602D2462}"/>
              </a:ext>
            </a:extLst>
          </p:cNvPr>
          <p:cNvSpPr txBox="1"/>
          <p:nvPr/>
        </p:nvSpPr>
        <p:spPr>
          <a:xfrm>
            <a:off x="1697894" y="3728814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5</a:t>
            </a:r>
          </a:p>
        </p:txBody>
      </p:sp>
      <p:sp>
        <p:nvSpPr>
          <p:cNvPr id="34" name="TextBox 29">
            <a:extLst>
              <a:ext uri="{FF2B5EF4-FFF2-40B4-BE49-F238E27FC236}">
                <a16:creationId xmlns:a16="http://schemas.microsoft.com/office/drawing/2014/main" id="{D81064F2-11C4-47ED-AAAC-9C3BA1678B5D}"/>
              </a:ext>
            </a:extLst>
          </p:cNvPr>
          <p:cNvSpPr txBox="1"/>
          <p:nvPr/>
        </p:nvSpPr>
        <p:spPr>
          <a:xfrm>
            <a:off x="2836992" y="3728814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6</a:t>
            </a:r>
          </a:p>
        </p:txBody>
      </p:sp>
      <p:sp>
        <p:nvSpPr>
          <p:cNvPr id="36" name="TextBox 29">
            <a:extLst>
              <a:ext uri="{FF2B5EF4-FFF2-40B4-BE49-F238E27FC236}">
                <a16:creationId xmlns:a16="http://schemas.microsoft.com/office/drawing/2014/main" id="{DB71AE38-4CF7-4638-80B5-C39FBFCF528E}"/>
              </a:ext>
            </a:extLst>
          </p:cNvPr>
          <p:cNvSpPr txBox="1"/>
          <p:nvPr/>
        </p:nvSpPr>
        <p:spPr>
          <a:xfrm>
            <a:off x="5121312" y="2388117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4</a:t>
            </a:r>
          </a:p>
        </p:txBody>
      </p:sp>
      <p:sp>
        <p:nvSpPr>
          <p:cNvPr id="38" name="TextBox 29">
            <a:extLst>
              <a:ext uri="{FF2B5EF4-FFF2-40B4-BE49-F238E27FC236}">
                <a16:creationId xmlns:a16="http://schemas.microsoft.com/office/drawing/2014/main" id="{5B0B6262-298C-48EF-9AC8-5CC3C532DB98}"/>
              </a:ext>
            </a:extLst>
          </p:cNvPr>
          <p:cNvSpPr txBox="1"/>
          <p:nvPr/>
        </p:nvSpPr>
        <p:spPr>
          <a:xfrm>
            <a:off x="1695853" y="4989181"/>
            <a:ext cx="1141139" cy="369332"/>
          </a:xfrm>
          <a:prstGeom prst="rect">
            <a:avLst/>
          </a:prstGeom>
          <a:solidFill>
            <a:srgbClr val="8EB4E3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Capítulo</a:t>
            </a:r>
            <a:r>
              <a:rPr lang="en-US" dirty="0"/>
              <a:t> 6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1C6C44F-473E-4F97-AAFB-44B05D593989}"/>
              </a:ext>
            </a:extLst>
          </p:cNvPr>
          <p:cNvSpPr txBox="1"/>
          <p:nvPr/>
        </p:nvSpPr>
        <p:spPr>
          <a:xfrm>
            <a:off x="2590800" y="574905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/>
              <a:t>https://github.com/afonsosenica/Tese </a:t>
            </a:r>
          </a:p>
        </p:txBody>
      </p:sp>
    </p:spTree>
    <p:extLst>
      <p:ext uri="{BB962C8B-B14F-4D97-AF65-F5344CB8AC3E}">
        <p14:creationId xmlns:p14="http://schemas.microsoft.com/office/powerpoint/2010/main" val="2317750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5</a:t>
            </a:fld>
            <a:endParaRPr lang="pt-PT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AB6D306-456C-448C-99BE-0B04831FF7AA}"/>
              </a:ext>
            </a:extLst>
          </p:cNvPr>
          <p:cNvSpPr txBox="1"/>
          <p:nvPr/>
        </p:nvSpPr>
        <p:spPr bwMode="auto">
          <a:xfrm>
            <a:off x="1115616" y="476672"/>
            <a:ext cx="7847012" cy="685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r">
              <a:defRPr/>
            </a:pPr>
            <a:r>
              <a:rPr lang="pt-PT" sz="2000" b="1" dirty="0">
                <a:solidFill>
                  <a:srgbClr val="1F497D">
                    <a:lumMod val="75000"/>
                  </a:srgb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Agenda</a:t>
            </a:r>
          </a:p>
          <a:p>
            <a:pPr algn="r">
              <a:defRPr/>
            </a:pPr>
            <a:endParaRPr lang="pt-PT" sz="1600" b="1" dirty="0">
              <a:solidFill>
                <a:srgbClr val="1F497D">
                  <a:lumMod val="75000"/>
                </a:srgbClr>
              </a:solidFill>
              <a:latin typeface="Mob" pitchFamily="50" charset="0"/>
            </a:endParaRPr>
          </a:p>
        </p:txBody>
      </p:sp>
      <p:grpSp>
        <p:nvGrpSpPr>
          <p:cNvPr id="25" name="Grupo 38">
            <a:extLst>
              <a:ext uri="{FF2B5EF4-FFF2-40B4-BE49-F238E27FC236}">
                <a16:creationId xmlns:a16="http://schemas.microsoft.com/office/drawing/2014/main" id="{661EEF38-CDFD-41A7-8941-F7D500D821B7}"/>
              </a:ext>
            </a:extLst>
          </p:cNvPr>
          <p:cNvGrpSpPr/>
          <p:nvPr/>
        </p:nvGrpSpPr>
        <p:grpSpPr bwMode="auto">
          <a:xfrm>
            <a:off x="693927" y="3127228"/>
            <a:ext cx="6984776" cy="432048"/>
            <a:chOff x="740348" y="1381613"/>
            <a:chExt cx="5678311" cy="547383"/>
          </a:xfrm>
          <a:noFill/>
        </p:grpSpPr>
        <p:sp>
          <p:nvSpPr>
            <p:cNvPr id="26" name="Rectângulo arredondado 45">
              <a:extLst>
                <a:ext uri="{FF2B5EF4-FFF2-40B4-BE49-F238E27FC236}">
                  <a16:creationId xmlns:a16="http://schemas.microsoft.com/office/drawing/2014/main" id="{C69DBA71-14A4-4537-99B3-7F96F789F1D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Resultados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BE413DE-0608-4C9C-9036-6F902AE9F29C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3</a:t>
              </a:r>
            </a:p>
          </p:txBody>
        </p:sp>
      </p:grpSp>
      <p:grpSp>
        <p:nvGrpSpPr>
          <p:cNvPr id="28" name="Grupo 38">
            <a:extLst>
              <a:ext uri="{FF2B5EF4-FFF2-40B4-BE49-F238E27FC236}">
                <a16:creationId xmlns:a16="http://schemas.microsoft.com/office/drawing/2014/main" id="{4E1FE33D-4F65-4709-B7B6-9023D68B59FE}"/>
              </a:ext>
            </a:extLst>
          </p:cNvPr>
          <p:cNvGrpSpPr/>
          <p:nvPr/>
        </p:nvGrpSpPr>
        <p:grpSpPr bwMode="auto">
          <a:xfrm>
            <a:off x="693927" y="3871148"/>
            <a:ext cx="6984776" cy="432048"/>
            <a:chOff x="740348" y="1381613"/>
            <a:chExt cx="5678311" cy="547383"/>
          </a:xfrm>
          <a:noFill/>
        </p:grpSpPr>
        <p:sp>
          <p:nvSpPr>
            <p:cNvPr id="29" name="Rectângulo arredondado 45">
              <a:extLst>
                <a:ext uri="{FF2B5EF4-FFF2-40B4-BE49-F238E27FC236}">
                  <a16:creationId xmlns:a16="http://schemas.microsoft.com/office/drawing/2014/main" id="{E883A9D5-CE8D-4A33-9C87-E20075C77428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Considerações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finais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A5DCAFE-6F9A-4FFC-B88A-3C12D3FDD513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4</a:t>
              </a:r>
            </a:p>
          </p:txBody>
        </p:sp>
      </p:grpSp>
      <p:grpSp>
        <p:nvGrpSpPr>
          <p:cNvPr id="18" name="Grupo 38">
            <a:extLst>
              <a:ext uri="{FF2B5EF4-FFF2-40B4-BE49-F238E27FC236}">
                <a16:creationId xmlns:a16="http://schemas.microsoft.com/office/drawing/2014/main" id="{6F584345-7B06-43DA-A69E-A29072CC9E0B}"/>
              </a:ext>
            </a:extLst>
          </p:cNvPr>
          <p:cNvGrpSpPr/>
          <p:nvPr/>
        </p:nvGrpSpPr>
        <p:grpSpPr bwMode="auto">
          <a:xfrm>
            <a:off x="683568" y="1639387"/>
            <a:ext cx="6984776" cy="432048"/>
            <a:chOff x="740348" y="1381613"/>
            <a:chExt cx="5678311" cy="547383"/>
          </a:xfrm>
          <a:noFill/>
        </p:grpSpPr>
        <p:sp>
          <p:nvSpPr>
            <p:cNvPr id="19" name="Rectângulo arredondado 45">
              <a:extLst>
                <a:ext uri="{FF2B5EF4-FFF2-40B4-BE49-F238E27FC236}">
                  <a16:creationId xmlns:a16="http://schemas.microsoft.com/office/drawing/2014/main" id="{CAF4CC9C-6A1D-4263-B508-DCEB556F86C1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grp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Objetivos</a:t>
              </a:r>
              <a:r>
                <a:rPr lang="en-US" b="1" dirty="0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 da </a:t>
              </a:r>
              <a:r>
                <a:rPr lang="en-US" b="1" dirty="0" err="1">
                  <a:solidFill>
                    <a:schemeClr val="tx2">
                      <a:lumMod val="40000"/>
                      <a:lumOff val="60000"/>
                    </a:schemeClr>
                  </a:solidFill>
                  <a:ea typeface="Tahoma" pitchFamily="34" charset="0"/>
                  <a:cs typeface="Tahoma" pitchFamily="34" charset="0"/>
                </a:rPr>
                <a:t>dissertação</a:t>
              </a:r>
              <a:endParaRPr lang="en-US" b="1" dirty="0">
                <a:solidFill>
                  <a:schemeClr val="tx2">
                    <a:lumMod val="40000"/>
                    <a:lumOff val="60000"/>
                  </a:scheme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331F80-55FB-4B05-A582-5F53E0615EAA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grpFill/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1</a:t>
              </a:r>
            </a:p>
          </p:txBody>
        </p:sp>
      </p:grpSp>
      <p:grpSp>
        <p:nvGrpSpPr>
          <p:cNvPr id="21" name="Grupo 38">
            <a:extLst>
              <a:ext uri="{FF2B5EF4-FFF2-40B4-BE49-F238E27FC236}">
                <a16:creationId xmlns:a16="http://schemas.microsoft.com/office/drawing/2014/main" id="{ECC62EBE-AE04-424F-BA6D-9625C8A9D581}"/>
              </a:ext>
            </a:extLst>
          </p:cNvPr>
          <p:cNvGrpSpPr/>
          <p:nvPr/>
        </p:nvGrpSpPr>
        <p:grpSpPr bwMode="auto">
          <a:xfrm>
            <a:off x="683568" y="2420888"/>
            <a:ext cx="6984776" cy="432048"/>
            <a:chOff x="740348" y="1381613"/>
            <a:chExt cx="5678311" cy="547383"/>
          </a:xfrm>
        </p:grpSpPr>
        <p:sp>
          <p:nvSpPr>
            <p:cNvPr id="31" name="Rectângulo arredondado 45">
              <a:extLst>
                <a:ext uri="{FF2B5EF4-FFF2-40B4-BE49-F238E27FC236}">
                  <a16:creationId xmlns:a16="http://schemas.microsoft.com/office/drawing/2014/main" id="{F0859B95-B468-471A-BF00-AB08C5543170}"/>
                </a:ext>
              </a:extLst>
            </p:cNvPr>
            <p:cNvSpPr/>
            <p:nvPr/>
          </p:nvSpPr>
          <p:spPr>
            <a:xfrm>
              <a:off x="1017870" y="1381613"/>
              <a:ext cx="5400789" cy="547383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32000" anchor="ctr"/>
            <a:lstStyle/>
            <a:p>
              <a:pPr marL="0" lvl="1">
                <a:lnSpc>
                  <a:spcPct val="150000"/>
                </a:lnSpc>
                <a:defRPr/>
              </a:pPr>
              <a:r>
                <a:rPr lang="en-US" b="1" dirty="0" err="1">
                  <a:solidFill>
                    <a:srgbClr val="1F497D">
                      <a:lumMod val="75000"/>
                    </a:srgbClr>
                  </a:solidFill>
                  <a:ea typeface="Tahoma" pitchFamily="34" charset="0"/>
                  <a:cs typeface="Tahoma" pitchFamily="34" charset="0"/>
                </a:rPr>
                <a:t>Experiência</a:t>
              </a:r>
              <a:endParaRPr lang="en-US" b="1" dirty="0">
                <a:solidFill>
                  <a:srgbClr val="1F497D">
                    <a:lumMod val="75000"/>
                  </a:srgbClr>
                </a:solidFill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B39F5B3-4B04-4D5E-9805-70970FD9E716}"/>
                </a:ext>
              </a:extLst>
            </p:cNvPr>
            <p:cNvSpPr/>
            <p:nvPr/>
          </p:nvSpPr>
          <p:spPr>
            <a:xfrm>
              <a:off x="740348" y="1381614"/>
              <a:ext cx="547382" cy="547382"/>
            </a:xfrm>
            <a:prstGeom prst="ellipse">
              <a:avLst/>
            </a:prstGeom>
            <a:solidFill>
              <a:srgbClr val="0070C0"/>
            </a:solidFill>
            <a:ln w="12700">
              <a:solidFill>
                <a:schemeClr val="bg1">
                  <a:lumMod val="85000"/>
                </a:schemeClr>
              </a:solidFill>
            </a:ln>
            <a:effectLst>
              <a:outerShdw blurRad="50800" dist="50800" dir="5400000" sx="99000" sy="99000" algn="ctr" rotWithShape="0">
                <a:srgbClr val="000000">
                  <a:alpha val="66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285750" h="19050"/>
              <a:bevelB w="209550" h="2222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pt-PT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itchFamily="34" charset="0"/>
                </a:rPr>
                <a:t>2</a:t>
              </a:r>
            </a:p>
          </p:txBody>
        </p:sp>
      </p:grpSp>
      <p:sp>
        <p:nvSpPr>
          <p:cNvPr id="22" name="Marcador de Posição do Rodapé 3">
            <a:extLst>
              <a:ext uri="{FF2B5EF4-FFF2-40B4-BE49-F238E27FC236}">
                <a16:creationId xmlns:a16="http://schemas.microsoft.com/office/drawing/2014/main" id="{14C68A35-AA6A-4074-83D1-9C7C8B83C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1542602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6F7488E-D93D-488E-8F85-2C6039D136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56EA657-9502-46D2-985B-2F512B630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6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99DE87-B489-4074-9636-ECC5E401A6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13E6857-0A61-46AD-8798-076839C2D9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Geometria da experiência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AC49934-09CF-4F2A-9515-EB132C2F4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77" y="1473599"/>
            <a:ext cx="4488041" cy="31440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0" name="Picture 2" descr="LimeSDR with Aluminum Case and Antennas">
            <a:extLst>
              <a:ext uri="{FF2B5EF4-FFF2-40B4-BE49-F238E27FC236}">
                <a16:creationId xmlns:a16="http://schemas.microsoft.com/office/drawing/2014/main" id="{06E04A4E-5D72-494D-A3CF-A3D8F0779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14" b="92000" l="5250" r="94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766" y="2837809"/>
            <a:ext cx="2808312" cy="245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ONE FOR ALL - Antena DVB-T SV9354 - ONE FOR ALL">
            <a:extLst>
              <a:ext uri="{FF2B5EF4-FFF2-40B4-BE49-F238E27FC236}">
                <a16:creationId xmlns:a16="http://schemas.microsoft.com/office/drawing/2014/main" id="{2F4ECA8C-E6D3-4B1A-9A0A-D28B6F0DA7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230" t="28932" r="29230" b="29626"/>
          <a:stretch/>
        </p:blipFill>
        <p:spPr bwMode="auto">
          <a:xfrm rot="19520897">
            <a:off x="4594279" y="2109995"/>
            <a:ext cx="3512393" cy="145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ONE FOR ALL - Antena DVB-T SV9354 - ONE FOR ALL">
            <a:extLst>
              <a:ext uri="{FF2B5EF4-FFF2-40B4-BE49-F238E27FC236}">
                <a16:creationId xmlns:a16="http://schemas.microsoft.com/office/drawing/2014/main" id="{265F87A5-B278-41A9-ACB1-A928796816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230" t="28932" r="29230" b="29626"/>
          <a:stretch/>
        </p:blipFill>
        <p:spPr bwMode="auto">
          <a:xfrm rot="2821435">
            <a:off x="4152274" y="4404069"/>
            <a:ext cx="3496642" cy="144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in product photo">
            <a:extLst>
              <a:ext uri="{FF2B5EF4-FFF2-40B4-BE49-F238E27FC236}">
                <a16:creationId xmlns:a16="http://schemas.microsoft.com/office/drawing/2014/main" id="{78ACB5BC-5C16-4D85-B152-D47D9D097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09735">
            <a:off x="382538" y="4058802"/>
            <a:ext cx="1883355" cy="1883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ew USB 2.0 1 Female To 2 Male Y-Splitter Data Sync Charging Extension Cable  | Shopee Philippines">
            <a:extLst>
              <a:ext uri="{FF2B5EF4-FFF2-40B4-BE49-F238E27FC236}">
                <a16:creationId xmlns:a16="http://schemas.microsoft.com/office/drawing/2014/main" id="{854AD30E-6E79-47EA-BC54-351B48DA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3000" l="3000" r="963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731" y="4012404"/>
            <a:ext cx="1778047" cy="1778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rodutos na categoria Portáteis na loja PCDIGA Online | PCDIGA">
            <a:extLst>
              <a:ext uri="{FF2B5EF4-FFF2-40B4-BE49-F238E27FC236}">
                <a16:creationId xmlns:a16="http://schemas.microsoft.com/office/drawing/2014/main" id="{12578A72-960A-4FEB-9605-B14C8F626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906" b="88679" l="377" r="988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691" y="4853487"/>
            <a:ext cx="1635303" cy="163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Marcador de Posição do Rodapé 3">
            <a:extLst>
              <a:ext uri="{FF2B5EF4-FFF2-40B4-BE49-F238E27FC236}">
                <a16:creationId xmlns:a16="http://schemas.microsoft.com/office/drawing/2014/main" id="{2EE387D3-7AEA-460E-ABD7-B7A468939E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336956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6F7488E-D93D-488E-8F85-2C6039D136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06.09.20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56EA657-9502-46D2-985B-2F512B630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7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99DE87-B489-4074-9636-ECC5E401A6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13E6857-0A61-46AD-8798-076839C2D9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Escolha do iluminador de oportunidade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B57A1445-FEA5-4368-BDF9-49AA0A25C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2F8A5F8-B3B9-4974-9560-2B2E053E9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051"/>
          <a:stretch/>
        </p:blipFill>
        <p:spPr>
          <a:xfrm>
            <a:off x="1548811" y="2622524"/>
            <a:ext cx="4267462" cy="1612949"/>
          </a:xfrm>
          <a:prstGeom prst="rect">
            <a:avLst/>
          </a:prstGeom>
        </p:spPr>
      </p:pic>
      <p:sp>
        <p:nvSpPr>
          <p:cNvPr id="9" name="Marcador de Posição do Rodapé 3">
            <a:extLst>
              <a:ext uri="{FF2B5EF4-FFF2-40B4-BE49-F238E27FC236}">
                <a16:creationId xmlns:a16="http://schemas.microsoft.com/office/drawing/2014/main" id="{C24257D6-A795-41D9-9581-A8B6F2A18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58DB389-DF41-436E-BFC2-EA70D8415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595"/>
          <a:stretch/>
        </p:blipFill>
        <p:spPr>
          <a:xfrm>
            <a:off x="5813630" y="2622524"/>
            <a:ext cx="1477180" cy="161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32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6F7488E-D93D-488E-8F85-2C6039D136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56EA657-9502-46D2-985B-2F512B630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8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99DE87-B489-4074-9636-ECC5E401A6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13E6857-0A61-46AD-8798-076839C2D9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Função de ambiguidade sinais FM</a:t>
            </a:r>
          </a:p>
        </p:txBody>
      </p:sp>
      <p:pic>
        <p:nvPicPr>
          <p:cNvPr id="12" name="Marcador de Posição de Conteúdo 11">
            <a:extLst>
              <a:ext uri="{FF2B5EF4-FFF2-40B4-BE49-F238E27FC236}">
                <a16:creationId xmlns:a16="http://schemas.microsoft.com/office/drawing/2014/main" id="{EA0E6AC9-43D3-41CB-89CA-CC5BCD417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90" y="1484784"/>
            <a:ext cx="8533219" cy="46188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8067B9F3-7B71-4997-A252-4BD86A66C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2988644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6F7488E-D93D-488E-8F85-2C6039D1368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0BE222D-01F4-4CE4-938F-1C23CA620A59}" type="datetime3">
              <a:rPr lang="pt-PT" smtClean="0"/>
              <a:t>04.09.20</a:t>
            </a:fld>
            <a:endParaRPr lang="pt-PT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56EA657-9502-46D2-985B-2F512B630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7AA465-0A55-4697-9CA9-0FA8946926EB}" type="slidenum">
              <a:rPr lang="pt-PT" smtClean="0"/>
              <a:pPr/>
              <a:t>9</a:t>
            </a:fld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D99DE87-B489-4074-9636-ECC5E401A6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Experiência</a:t>
            </a:r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13E6857-0A61-46AD-8798-076839C2D9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PT" dirty="0"/>
              <a:t>Função de ambiguidade sinais DVB-T</a:t>
            </a:r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A2C1903A-CFFF-490F-B50C-F127AE700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74"/>
          <a:stretch/>
        </p:blipFill>
        <p:spPr>
          <a:xfrm>
            <a:off x="396952" y="2204864"/>
            <a:ext cx="8350096" cy="29598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E98BBD2B-4C9C-49A7-B09F-0E4253914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pt-PT" dirty="0"/>
              <a:t>Não Classificado</a:t>
            </a:r>
          </a:p>
        </p:txBody>
      </p:sp>
    </p:spTree>
    <p:extLst>
      <p:ext uri="{BB962C8B-B14F-4D97-AF65-F5344CB8AC3E}">
        <p14:creationId xmlns:p14="http://schemas.microsoft.com/office/powerpoint/2010/main" val="42346373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CTImpressos" ma:contentTypeID="0x0100198F63CFE3E2438EA04B7F34E783B6A9001259D88A39479B4DAC3FDCF5F464B6BF" ma:contentTypeVersion="0" ma:contentTypeDescription="My Content Type" ma:contentTypeScope="" ma:versionID="f72b2b952bc172e8847b77ef9741d17b">
  <xsd:schema xmlns:xsd="http://www.w3.org/2001/XMLSchema" xmlns:xs="http://www.w3.org/2001/XMLSchema" xmlns:p="http://schemas.microsoft.com/office/2006/metadata/properties" xmlns:ns2="D9C4DBB1-93D7-4737-A5AB-5E3E59EABF19" targetNamespace="http://schemas.microsoft.com/office/2006/metadata/properties" ma:root="true" ma:fieldsID="35cdd6f3fa371dfd7acdc67789b63705" ns2:_="">
    <xsd:import namespace="D9C4DBB1-93D7-4737-A5AB-5E3E59EABF19"/>
    <xsd:element name="properties">
      <xsd:complexType>
        <xsd:sequence>
          <xsd:element name="documentManagement">
            <xsd:complexType>
              <xsd:all>
                <xsd:element ref="ns2:BreveDescricao" minOccurs="0"/>
                <xsd:element ref="ns2:Download" minOccurs="0"/>
                <xsd:element ref="ns2:Instrucoes" minOccurs="0"/>
                <xsd:element ref="ns2:DocumentoInstrucoes" minOccurs="0"/>
                <xsd:element ref="ns2:LookCatImpressos" minOccurs="0"/>
                <xsd:element ref="ns2:LookSecImpresso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C4DBB1-93D7-4737-A5AB-5E3E59EABF19" elementFormDefault="qualified">
    <xsd:import namespace="http://schemas.microsoft.com/office/2006/documentManagement/types"/>
    <xsd:import namespace="http://schemas.microsoft.com/office/infopath/2007/PartnerControls"/>
    <xsd:element name="BreveDescricao" ma:index="2" nillable="true" ma:displayName="Breve Descricao" ma:internalName="BreveDescricao">
      <xsd:simpleType>
        <xsd:restriction base="dms:Text"/>
      </xsd:simpleType>
    </xsd:element>
    <xsd:element name="Download" ma:index="3" nillable="true" ma:displayName="Download" ma:internalName="Download">
      <xsd:simpleType>
        <xsd:restriction base="dms:Boolean"/>
      </xsd:simpleType>
    </xsd:element>
    <xsd:element name="Instrucoes" ma:index="4" nillable="true" ma:displayName="Instrucoes" ma:internalName="Instrucoes">
      <xsd:simpleType>
        <xsd:restriction base="dms:Boolean"/>
      </xsd:simpleType>
    </xsd:element>
    <xsd:element name="DocumentoInstrucoes" ma:index="5" nillable="true" ma:displayName="Documento Instrucoes" ma:list="{D9C4DBB1-93D7-4737-A5AB-5E3E59EABF19}" ma:internalName="DocumentoInstrucoes" ma:showField="Title">
      <xsd:simpleType>
        <xsd:restriction base="dms:Lookup"/>
      </xsd:simpleType>
    </xsd:element>
    <xsd:element name="LookCatImpressos" ma:index="6" nillable="true" ma:displayName="Look Cat Impressos" ma:list="{034BE758-D995-4CCD-8425-FE797A0BD20E}" ma:internalName="LookCatImpressos" ma:showField="Title">
      <xsd:simpleType>
        <xsd:restriction base="dms:Lookup"/>
      </xsd:simpleType>
    </xsd:element>
    <xsd:element name="LookSecImpressos" ma:index="7" nillable="true" ma:displayName="Look Sec Impressos" ma:list="{4866E5FA-6C35-4785-89BC-ABE57B42303A}" ma:internalName="LookSecImpressos" ma:showField="Title">
      <xsd:simpleType>
        <xsd:restriction base="dms:Lookup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axOccurs="1" ma:index="1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okCatImpressos xmlns="D9C4DBB1-93D7-4737-A5AB-5E3E59EABF19">3</LookCatImpressos>
    <BreveDescricao xmlns="D9C4DBB1-93D7-4737-A5AB-5E3E59EABF19">&lt;a href="http://www.marinha.pt/Conteudos_externos/OrdensBD/OA1/Ficheiros/2016/21/Identidade_Visual.pdf" target=_blank&gt;Consulte o Regulamento de Identidade da Marinha&lt;/a&gt;</BreveDescricao>
    <Instrucoes xmlns="D9C4DBB1-93D7-4737-A5AB-5E3E59EABF19">false</Instrucoes>
    <Download xmlns="D9C4DBB1-93D7-4737-A5AB-5E3E59EABF19">true</Download>
    <DocumentoInstrucoes xmlns="D9C4DBB1-93D7-4737-A5AB-5E3E59EABF19" xsi:nil="true"/>
    <LookSecImpressos xmlns="D9C4DBB1-93D7-4737-A5AB-5E3E59EABF19">13</LookSecImpressos>
  </documentManagement>
</p:properties>
</file>

<file path=customXml/item3.xml><?xml version="1.0" encoding="utf-8"?>
<?mso-contentType ?>
<FormTemplates xmlns="http://schemas.microsoft.com/sharepoint/v3/contenttype/forms">
  <Display>ListForm</Display>
  <Edit>ListForm</Edit>
  <New>ListForm</New>
</FormTemplates>
</file>

<file path=customXml/itemProps1.xml><?xml version="1.0" encoding="utf-8"?>
<ds:datastoreItem xmlns:ds="http://schemas.openxmlformats.org/officeDocument/2006/customXml" ds:itemID="{53413779-1FF7-49EF-87EF-66FE48C458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9C4DBB1-93D7-4737-A5AB-5E3E59EABF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06B0B4B-CAB9-45B1-A584-A9FC1E0A67BC}">
  <ds:schemaRefs>
    <ds:schemaRef ds:uri="http://www.w3.org/XML/1998/namespace"/>
    <ds:schemaRef ds:uri="D9C4DBB1-93D7-4737-A5AB-5E3E59EABF19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37C77F9F-10EB-4053-859D-D98BCF68932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8303</TotalTime>
  <Words>732</Words>
  <Application>Microsoft Office PowerPoint</Application>
  <PresentationFormat>Apresentação no Ecrã (4:3)</PresentationFormat>
  <Paragraphs>209</Paragraphs>
  <Slides>21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21</vt:i4>
      </vt:variant>
    </vt:vector>
  </HeadingPairs>
  <TitlesOfParts>
    <vt:vector size="27" baseType="lpstr">
      <vt:lpstr>Arial</vt:lpstr>
      <vt:lpstr>Calibri</vt:lpstr>
      <vt:lpstr>Mob</vt:lpstr>
      <vt:lpstr>Tahoma</vt:lpstr>
      <vt:lpstr>Trebuchet MS</vt:lpstr>
      <vt:lpstr>Tema do Office</vt:lpstr>
      <vt:lpstr>Deteção de Alvos em Sistemas de Radares Passivos</vt:lpstr>
      <vt:lpstr>Apresentação do PowerPoint</vt:lpstr>
      <vt:lpstr>Apresentação do PowerPoint</vt:lpstr>
      <vt:lpstr>Objetivos da dissertação</vt:lpstr>
      <vt:lpstr>Apresentação do PowerPoint</vt:lpstr>
      <vt:lpstr>Experiência</vt:lpstr>
      <vt:lpstr>Experiência</vt:lpstr>
      <vt:lpstr>Experiência</vt:lpstr>
      <vt:lpstr>Experiência</vt:lpstr>
      <vt:lpstr>Experiência</vt:lpstr>
      <vt:lpstr>Experiência</vt:lpstr>
      <vt:lpstr>Experiência</vt:lpstr>
      <vt:lpstr>Experiência</vt:lpstr>
      <vt:lpstr>Apresentação do PowerPoint</vt:lpstr>
      <vt:lpstr>Resultados</vt:lpstr>
      <vt:lpstr>Resultados</vt:lpstr>
      <vt:lpstr>Resultados</vt:lpstr>
      <vt:lpstr>Resultados</vt:lpstr>
      <vt:lpstr>Apresentação do PowerPoint</vt:lpstr>
      <vt:lpstr>Considerações Finais</vt:lpstr>
      <vt:lpstr>Deteção de Alvos em Sistemas de Radares Passivos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Padrão Marinha</dc:title>
  <dc:creator>M500787</dc:creator>
  <cp:lastModifiedBy>Afonso Sénica</cp:lastModifiedBy>
  <cp:revision>113</cp:revision>
  <dcterms:created xsi:type="dcterms:W3CDTF">2014-03-21T12:04:45Z</dcterms:created>
  <dcterms:modified xsi:type="dcterms:W3CDTF">2020-09-06T18:46:26Z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0x0100198F63CFE3E2438EA04B7F34E783B6A9001259D88A39479B4DAC3FDCF5F464B6BF</vt:lpwstr>
  </property>
</Properties>
</file>